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7" r:id="rId2"/>
    <p:sldId id="258" r:id="rId3"/>
    <p:sldId id="259" r:id="rId4"/>
    <p:sldId id="260" r:id="rId5"/>
    <p:sldId id="261" r:id="rId6"/>
    <p:sldId id="263" r:id="rId7"/>
    <p:sldId id="262" r:id="rId8"/>
    <p:sldId id="264"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2" r:id="rId25"/>
    <p:sldId id="283" r:id="rId26"/>
    <p:sldId id="290" r:id="rId27"/>
    <p:sldId id="291" r:id="rId28"/>
    <p:sldId id="284" r:id="rId29"/>
    <p:sldId id="285" r:id="rId30"/>
    <p:sldId id="287" r:id="rId31"/>
    <p:sldId id="286" r:id="rId32"/>
    <p:sldId id="288" r:id="rId33"/>
    <p:sldId id="289" r:id="rId3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8"/>
    <p:restoredTop sz="94658"/>
  </p:normalViewPr>
  <p:slideViewPr>
    <p:cSldViewPr snapToGrid="0">
      <p:cViewPr varScale="1">
        <p:scale>
          <a:sx n="85" d="100"/>
          <a:sy n="85" d="100"/>
        </p:scale>
        <p:origin x="208"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58AFB-0E08-418A-A3AC-704CD052E7DC}"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EE27A065-4CE5-4BFC-BB8B-0038FFA2D54A}">
      <dgm:prSet/>
      <dgm:spPr/>
      <dgm:t>
        <a:bodyPr/>
        <a:lstStyle/>
        <a:p>
          <a:pPr>
            <a:defRPr b="1"/>
          </a:pPr>
          <a:r>
            <a:rPr lang="es-CO"/>
            <a:t>Formación Académica:</a:t>
          </a:r>
          <a:endParaRPr lang="en-US"/>
        </a:p>
      </dgm:t>
    </dgm:pt>
    <dgm:pt modelId="{0B1593EB-30B4-407F-993F-B6179A0AF48D}" type="parTrans" cxnId="{094EE4C7-6C2B-47C1-AA7E-3BA6F8BF94C4}">
      <dgm:prSet/>
      <dgm:spPr/>
      <dgm:t>
        <a:bodyPr/>
        <a:lstStyle/>
        <a:p>
          <a:endParaRPr lang="en-US"/>
        </a:p>
      </dgm:t>
    </dgm:pt>
    <dgm:pt modelId="{DB467331-C7D1-4995-BBB7-724199C7317C}" type="sibTrans" cxnId="{094EE4C7-6C2B-47C1-AA7E-3BA6F8BF94C4}">
      <dgm:prSet/>
      <dgm:spPr/>
      <dgm:t>
        <a:bodyPr/>
        <a:lstStyle/>
        <a:p>
          <a:endParaRPr lang="en-US"/>
        </a:p>
      </dgm:t>
    </dgm:pt>
    <dgm:pt modelId="{C38E1D58-5FDF-42CF-89E5-B4654960792F}">
      <dgm:prSet/>
      <dgm:spPr/>
      <dgm:t>
        <a:bodyPr/>
        <a:lstStyle/>
        <a:p>
          <a:r>
            <a:rPr lang="es-CO"/>
            <a:t>Maestría en Ingeniería Informática: Universitat Oberta de Catalunya</a:t>
          </a:r>
          <a:endParaRPr lang="en-US"/>
        </a:p>
      </dgm:t>
    </dgm:pt>
    <dgm:pt modelId="{F7612A0F-44CA-4A67-99C4-7971CDFEE59C}" type="parTrans" cxnId="{39F5B1BF-9F47-4460-83A9-5AE2C7EEA85B}">
      <dgm:prSet/>
      <dgm:spPr/>
      <dgm:t>
        <a:bodyPr/>
        <a:lstStyle/>
        <a:p>
          <a:endParaRPr lang="en-US"/>
        </a:p>
      </dgm:t>
    </dgm:pt>
    <dgm:pt modelId="{7B0A9F9F-F4F8-44E9-A787-41E6E347FF2A}" type="sibTrans" cxnId="{39F5B1BF-9F47-4460-83A9-5AE2C7EEA85B}">
      <dgm:prSet/>
      <dgm:spPr/>
      <dgm:t>
        <a:bodyPr/>
        <a:lstStyle/>
        <a:p>
          <a:endParaRPr lang="en-US"/>
        </a:p>
      </dgm:t>
    </dgm:pt>
    <dgm:pt modelId="{6F4239D7-055F-40C8-A636-F10B4CEAAAE2}">
      <dgm:prSet/>
      <dgm:spPr/>
      <dgm:t>
        <a:bodyPr/>
        <a:lstStyle/>
        <a:p>
          <a:r>
            <a:rPr lang="es-CO" dirty="0"/>
            <a:t>Especialización en Gerencia Integral de Proyectos: Universidad Militar Nueva Granada, 2016</a:t>
          </a:r>
          <a:endParaRPr lang="en-US" dirty="0"/>
        </a:p>
      </dgm:t>
    </dgm:pt>
    <dgm:pt modelId="{335747B7-D656-45E5-B5F2-984ED42B57FD}" type="parTrans" cxnId="{43E6D1D2-7E02-49A7-B141-4B3701E98704}">
      <dgm:prSet/>
      <dgm:spPr/>
      <dgm:t>
        <a:bodyPr/>
        <a:lstStyle/>
        <a:p>
          <a:endParaRPr lang="en-US"/>
        </a:p>
      </dgm:t>
    </dgm:pt>
    <dgm:pt modelId="{705D579A-8C9B-41E4-999B-D767FA53EB4A}" type="sibTrans" cxnId="{43E6D1D2-7E02-49A7-B141-4B3701E98704}">
      <dgm:prSet/>
      <dgm:spPr/>
      <dgm:t>
        <a:bodyPr/>
        <a:lstStyle/>
        <a:p>
          <a:endParaRPr lang="en-US"/>
        </a:p>
      </dgm:t>
    </dgm:pt>
    <dgm:pt modelId="{D21217A8-9ADC-47BC-903D-406C781CBCEA}">
      <dgm:prSet/>
      <dgm:spPr/>
      <dgm:t>
        <a:bodyPr/>
        <a:lstStyle/>
        <a:p>
          <a:r>
            <a:rPr lang="es-CO"/>
            <a:t>Diplomado en Desarrollo de Aplicaciones Móviles: Universidad Pontificia Bolivariana, 2014</a:t>
          </a:r>
          <a:endParaRPr lang="en-US"/>
        </a:p>
      </dgm:t>
    </dgm:pt>
    <dgm:pt modelId="{3E535A32-5134-416C-936B-AC187BFD92E4}" type="parTrans" cxnId="{1C83E16D-6A19-418C-888F-1ED621E7AC40}">
      <dgm:prSet/>
      <dgm:spPr/>
      <dgm:t>
        <a:bodyPr/>
        <a:lstStyle/>
        <a:p>
          <a:endParaRPr lang="en-US"/>
        </a:p>
      </dgm:t>
    </dgm:pt>
    <dgm:pt modelId="{A7E1FD4F-270C-430C-8F42-F48449E57D52}" type="sibTrans" cxnId="{1C83E16D-6A19-418C-888F-1ED621E7AC40}">
      <dgm:prSet/>
      <dgm:spPr/>
      <dgm:t>
        <a:bodyPr/>
        <a:lstStyle/>
        <a:p>
          <a:endParaRPr lang="en-US"/>
        </a:p>
      </dgm:t>
    </dgm:pt>
    <dgm:pt modelId="{9E522ED4-C02F-42E5-8800-1D51A573D268}">
      <dgm:prSet/>
      <dgm:spPr/>
      <dgm:t>
        <a:bodyPr/>
        <a:lstStyle/>
        <a:p>
          <a:r>
            <a:rPr lang="es-CO"/>
            <a:t>Ingeniería de Sistemas: Universidad Nacional de Colombia, 2010</a:t>
          </a:r>
          <a:endParaRPr lang="en-US"/>
        </a:p>
      </dgm:t>
    </dgm:pt>
    <dgm:pt modelId="{EBFBACCE-CF7A-48EE-B449-A19DFD3F0AAC}" type="parTrans" cxnId="{CADBDAA0-D2C9-4593-AB96-85E273DD9DAC}">
      <dgm:prSet/>
      <dgm:spPr/>
      <dgm:t>
        <a:bodyPr/>
        <a:lstStyle/>
        <a:p>
          <a:endParaRPr lang="en-US"/>
        </a:p>
      </dgm:t>
    </dgm:pt>
    <dgm:pt modelId="{7812FADE-7773-4A90-B1EA-4CC5C28420CF}" type="sibTrans" cxnId="{CADBDAA0-D2C9-4593-AB96-85E273DD9DAC}">
      <dgm:prSet/>
      <dgm:spPr/>
      <dgm:t>
        <a:bodyPr/>
        <a:lstStyle/>
        <a:p>
          <a:endParaRPr lang="en-US"/>
        </a:p>
      </dgm:t>
    </dgm:pt>
    <dgm:pt modelId="{DD3417E1-8322-4D1F-823C-72C7CAE79752}">
      <dgm:prSet/>
      <dgm:spPr/>
      <dgm:t>
        <a:bodyPr/>
        <a:lstStyle/>
        <a:p>
          <a:pPr>
            <a:defRPr b="1"/>
          </a:pPr>
          <a:r>
            <a:rPr lang="es-CO"/>
            <a:t>Herramientas de Desarrollo de Software:</a:t>
          </a:r>
          <a:endParaRPr lang="en-US"/>
        </a:p>
      </dgm:t>
    </dgm:pt>
    <dgm:pt modelId="{6906F196-2ED1-4886-A2B8-A245768AC0F4}" type="parTrans" cxnId="{3D7860A9-B5AB-4F6C-8C1D-597E2240E159}">
      <dgm:prSet/>
      <dgm:spPr/>
      <dgm:t>
        <a:bodyPr/>
        <a:lstStyle/>
        <a:p>
          <a:endParaRPr lang="en-US"/>
        </a:p>
      </dgm:t>
    </dgm:pt>
    <dgm:pt modelId="{9CB4C182-17EC-453F-985F-B351972DF4BD}" type="sibTrans" cxnId="{3D7860A9-B5AB-4F6C-8C1D-597E2240E159}">
      <dgm:prSet/>
      <dgm:spPr/>
      <dgm:t>
        <a:bodyPr/>
        <a:lstStyle/>
        <a:p>
          <a:endParaRPr lang="en-US"/>
        </a:p>
      </dgm:t>
    </dgm:pt>
    <dgm:pt modelId="{A9D934E1-072C-43B1-90CA-9C6ABFFC8275}">
      <dgm:prSet/>
      <dgm:spPr/>
      <dgm:t>
        <a:bodyPr/>
        <a:lstStyle/>
        <a:p>
          <a:r>
            <a:rPr lang="es-CO"/>
            <a:t>Aplicaciones móviles: Apache Cordova, Ionic, Xamarin, Android nativo, Kotlin, Objective C – iOS, Swift</a:t>
          </a:r>
          <a:endParaRPr lang="en-US"/>
        </a:p>
      </dgm:t>
    </dgm:pt>
    <dgm:pt modelId="{93410909-C196-428E-8B25-26FA54D0D79E}" type="parTrans" cxnId="{0A6F61C9-2E43-40DC-92AF-6D0138724532}">
      <dgm:prSet/>
      <dgm:spPr/>
      <dgm:t>
        <a:bodyPr/>
        <a:lstStyle/>
        <a:p>
          <a:endParaRPr lang="en-US"/>
        </a:p>
      </dgm:t>
    </dgm:pt>
    <dgm:pt modelId="{DD56FEA3-33F3-475C-AEC9-CBBF32E4A9DF}" type="sibTrans" cxnId="{0A6F61C9-2E43-40DC-92AF-6D0138724532}">
      <dgm:prSet/>
      <dgm:spPr/>
      <dgm:t>
        <a:bodyPr/>
        <a:lstStyle/>
        <a:p>
          <a:endParaRPr lang="en-US"/>
        </a:p>
      </dgm:t>
    </dgm:pt>
    <dgm:pt modelId="{4CD518F4-1439-422B-A6B0-03D0CCEA3C7B}">
      <dgm:prSet/>
      <dgm:spPr/>
      <dgm:t>
        <a:bodyPr/>
        <a:lstStyle/>
        <a:p>
          <a:r>
            <a:rPr lang="es-CO"/>
            <a:t>Web: Java EE, Asp.Net, Html5, Python, PHP (Frameworks: Primefaces, RichFaces)</a:t>
          </a:r>
          <a:endParaRPr lang="en-US"/>
        </a:p>
      </dgm:t>
    </dgm:pt>
    <dgm:pt modelId="{C51868AD-2BAF-43AD-A9D9-F88EDDBA36DD}" type="parTrans" cxnId="{A5A263F9-16B1-4DB1-87A6-C4A9C8773B79}">
      <dgm:prSet/>
      <dgm:spPr/>
      <dgm:t>
        <a:bodyPr/>
        <a:lstStyle/>
        <a:p>
          <a:endParaRPr lang="en-US"/>
        </a:p>
      </dgm:t>
    </dgm:pt>
    <dgm:pt modelId="{D38FED74-7C98-4EE9-AB95-56CAEB1822FA}" type="sibTrans" cxnId="{A5A263F9-16B1-4DB1-87A6-C4A9C8773B79}">
      <dgm:prSet/>
      <dgm:spPr/>
      <dgm:t>
        <a:bodyPr/>
        <a:lstStyle/>
        <a:p>
          <a:endParaRPr lang="en-US"/>
        </a:p>
      </dgm:t>
    </dgm:pt>
    <dgm:pt modelId="{F8971710-5043-4A69-8D01-14A21DBFE5DB}">
      <dgm:prSet/>
      <dgm:spPr/>
      <dgm:t>
        <a:bodyPr/>
        <a:lstStyle/>
        <a:p>
          <a:r>
            <a:rPr lang="es-CO"/>
            <a:t>Bases de datos: MS Access, MS SQL Server, Oracle, MySQL</a:t>
          </a:r>
          <a:endParaRPr lang="en-US"/>
        </a:p>
      </dgm:t>
    </dgm:pt>
    <dgm:pt modelId="{8D399CFB-5519-411B-B98E-CFE1F685AE21}" type="parTrans" cxnId="{8CEBDA5A-5200-41EB-83FD-7E9C67CE1C02}">
      <dgm:prSet/>
      <dgm:spPr/>
      <dgm:t>
        <a:bodyPr/>
        <a:lstStyle/>
        <a:p>
          <a:endParaRPr lang="en-US"/>
        </a:p>
      </dgm:t>
    </dgm:pt>
    <dgm:pt modelId="{9DC0240F-5E1B-43BD-844E-9C1AF7C71118}" type="sibTrans" cxnId="{8CEBDA5A-5200-41EB-83FD-7E9C67CE1C02}">
      <dgm:prSet/>
      <dgm:spPr/>
      <dgm:t>
        <a:bodyPr/>
        <a:lstStyle/>
        <a:p>
          <a:endParaRPr lang="en-US"/>
        </a:p>
      </dgm:t>
    </dgm:pt>
    <dgm:pt modelId="{BC64BE84-E1A1-40BA-A303-B3300479BB44}">
      <dgm:prSet/>
      <dgm:spPr/>
      <dgm:t>
        <a:bodyPr/>
        <a:lstStyle/>
        <a:p>
          <a:r>
            <a:rPr lang="es-CO"/>
            <a:t>SAP: ABAP, OpenText, SAP Portal</a:t>
          </a:r>
          <a:endParaRPr lang="en-US"/>
        </a:p>
      </dgm:t>
    </dgm:pt>
    <dgm:pt modelId="{DD4A37BC-5107-49D8-A2E8-8283BBBD1413}" type="parTrans" cxnId="{EEA919AB-85BF-4608-A3BD-801C0AF94BD7}">
      <dgm:prSet/>
      <dgm:spPr/>
      <dgm:t>
        <a:bodyPr/>
        <a:lstStyle/>
        <a:p>
          <a:endParaRPr lang="en-US"/>
        </a:p>
      </dgm:t>
    </dgm:pt>
    <dgm:pt modelId="{412C0C01-DCD3-45E0-B267-F088C1AFD8F5}" type="sibTrans" cxnId="{EEA919AB-85BF-4608-A3BD-801C0AF94BD7}">
      <dgm:prSet/>
      <dgm:spPr/>
      <dgm:t>
        <a:bodyPr/>
        <a:lstStyle/>
        <a:p>
          <a:endParaRPr lang="en-US"/>
        </a:p>
      </dgm:t>
    </dgm:pt>
    <dgm:pt modelId="{005B83E8-241D-9A42-9028-DAF46E427990}" type="pres">
      <dgm:prSet presAssocID="{A9058AFB-0E08-418A-A3AC-704CD052E7DC}" presName="linear" presStyleCnt="0">
        <dgm:presLayoutVars>
          <dgm:dir/>
          <dgm:animLvl val="lvl"/>
          <dgm:resizeHandles val="exact"/>
        </dgm:presLayoutVars>
      </dgm:prSet>
      <dgm:spPr/>
    </dgm:pt>
    <dgm:pt modelId="{A679B0E0-C8AA-BC44-A0AD-554D4B2D46DB}" type="pres">
      <dgm:prSet presAssocID="{EE27A065-4CE5-4BFC-BB8B-0038FFA2D54A}" presName="parentLin" presStyleCnt="0"/>
      <dgm:spPr/>
    </dgm:pt>
    <dgm:pt modelId="{7057B6A9-EE1A-8848-9013-C598CE64EF8D}" type="pres">
      <dgm:prSet presAssocID="{EE27A065-4CE5-4BFC-BB8B-0038FFA2D54A}" presName="parentLeftMargin" presStyleLbl="node1" presStyleIdx="0" presStyleCnt="2"/>
      <dgm:spPr/>
    </dgm:pt>
    <dgm:pt modelId="{231DA612-D875-6B48-97EB-225AC312B0CF}" type="pres">
      <dgm:prSet presAssocID="{EE27A065-4CE5-4BFC-BB8B-0038FFA2D54A}" presName="parentText" presStyleLbl="node1" presStyleIdx="0" presStyleCnt="2">
        <dgm:presLayoutVars>
          <dgm:chMax val="0"/>
          <dgm:bulletEnabled val="1"/>
        </dgm:presLayoutVars>
      </dgm:prSet>
      <dgm:spPr/>
    </dgm:pt>
    <dgm:pt modelId="{C3F50980-819B-BA42-8E41-7ADDE14E11F2}" type="pres">
      <dgm:prSet presAssocID="{EE27A065-4CE5-4BFC-BB8B-0038FFA2D54A}" presName="negativeSpace" presStyleCnt="0"/>
      <dgm:spPr/>
    </dgm:pt>
    <dgm:pt modelId="{C378271D-7C7A-D340-93F4-108ED17D5EED}" type="pres">
      <dgm:prSet presAssocID="{EE27A065-4CE5-4BFC-BB8B-0038FFA2D54A}" presName="childText" presStyleLbl="conFgAcc1" presStyleIdx="0" presStyleCnt="2">
        <dgm:presLayoutVars>
          <dgm:bulletEnabled val="1"/>
        </dgm:presLayoutVars>
      </dgm:prSet>
      <dgm:spPr/>
    </dgm:pt>
    <dgm:pt modelId="{F07A003A-652C-DC47-98A1-8D52AC7D3EC5}" type="pres">
      <dgm:prSet presAssocID="{DB467331-C7D1-4995-BBB7-724199C7317C}" presName="spaceBetweenRectangles" presStyleCnt="0"/>
      <dgm:spPr/>
    </dgm:pt>
    <dgm:pt modelId="{7F03059F-8436-DB4F-B7FE-4BBC5A2C4917}" type="pres">
      <dgm:prSet presAssocID="{DD3417E1-8322-4D1F-823C-72C7CAE79752}" presName="parentLin" presStyleCnt="0"/>
      <dgm:spPr/>
    </dgm:pt>
    <dgm:pt modelId="{1547D37C-C420-7346-ABD2-9849C39DDC63}" type="pres">
      <dgm:prSet presAssocID="{DD3417E1-8322-4D1F-823C-72C7CAE79752}" presName="parentLeftMargin" presStyleLbl="node1" presStyleIdx="0" presStyleCnt="2"/>
      <dgm:spPr/>
    </dgm:pt>
    <dgm:pt modelId="{4E3C632C-03A2-9642-B878-6B5C03E730CC}" type="pres">
      <dgm:prSet presAssocID="{DD3417E1-8322-4D1F-823C-72C7CAE79752}" presName="parentText" presStyleLbl="node1" presStyleIdx="1" presStyleCnt="2">
        <dgm:presLayoutVars>
          <dgm:chMax val="0"/>
          <dgm:bulletEnabled val="1"/>
        </dgm:presLayoutVars>
      </dgm:prSet>
      <dgm:spPr/>
    </dgm:pt>
    <dgm:pt modelId="{B2B169E7-49F2-CC45-949D-5AB6B43C761F}" type="pres">
      <dgm:prSet presAssocID="{DD3417E1-8322-4D1F-823C-72C7CAE79752}" presName="negativeSpace" presStyleCnt="0"/>
      <dgm:spPr/>
    </dgm:pt>
    <dgm:pt modelId="{99563218-D235-A341-84AA-01781EC8F37E}" type="pres">
      <dgm:prSet presAssocID="{DD3417E1-8322-4D1F-823C-72C7CAE79752}" presName="childText" presStyleLbl="conFgAcc1" presStyleIdx="1" presStyleCnt="2">
        <dgm:presLayoutVars>
          <dgm:bulletEnabled val="1"/>
        </dgm:presLayoutVars>
      </dgm:prSet>
      <dgm:spPr/>
    </dgm:pt>
  </dgm:ptLst>
  <dgm:cxnLst>
    <dgm:cxn modelId="{39F71309-1E5B-C04C-A25A-B9E7D049368C}" type="presOf" srcId="{4CD518F4-1439-422B-A6B0-03D0CCEA3C7B}" destId="{99563218-D235-A341-84AA-01781EC8F37E}" srcOrd="0" destOrd="1" presId="urn:microsoft.com/office/officeart/2005/8/layout/list1"/>
    <dgm:cxn modelId="{54ADE033-B08C-7D42-843F-9444E7A21C9A}" type="presOf" srcId="{C38E1D58-5FDF-42CF-89E5-B4654960792F}" destId="{C378271D-7C7A-D340-93F4-108ED17D5EED}" srcOrd="0" destOrd="0" presId="urn:microsoft.com/office/officeart/2005/8/layout/list1"/>
    <dgm:cxn modelId="{683FB936-969F-174A-B1EA-74DA26A1F844}" type="presOf" srcId="{BC64BE84-E1A1-40BA-A303-B3300479BB44}" destId="{99563218-D235-A341-84AA-01781EC8F37E}" srcOrd="0" destOrd="3" presId="urn:microsoft.com/office/officeart/2005/8/layout/list1"/>
    <dgm:cxn modelId="{8CEBDA5A-5200-41EB-83FD-7E9C67CE1C02}" srcId="{DD3417E1-8322-4D1F-823C-72C7CAE79752}" destId="{F8971710-5043-4A69-8D01-14A21DBFE5DB}" srcOrd="2" destOrd="0" parTransId="{8D399CFB-5519-411B-B98E-CFE1F685AE21}" sibTransId="{9DC0240F-5E1B-43BD-844E-9C1AF7C71118}"/>
    <dgm:cxn modelId="{8327315E-9828-FA41-940A-544898FCDFEA}" type="presOf" srcId="{6F4239D7-055F-40C8-A636-F10B4CEAAAE2}" destId="{C378271D-7C7A-D340-93F4-108ED17D5EED}" srcOrd="0" destOrd="1" presId="urn:microsoft.com/office/officeart/2005/8/layout/list1"/>
    <dgm:cxn modelId="{1C83E16D-6A19-418C-888F-1ED621E7AC40}" srcId="{EE27A065-4CE5-4BFC-BB8B-0038FFA2D54A}" destId="{D21217A8-9ADC-47BC-903D-406C781CBCEA}" srcOrd="2" destOrd="0" parTransId="{3E535A32-5134-416C-936B-AC187BFD92E4}" sibTransId="{A7E1FD4F-270C-430C-8F42-F48449E57D52}"/>
    <dgm:cxn modelId="{4A638485-A240-B544-BB70-60D7DF890111}" type="presOf" srcId="{D21217A8-9ADC-47BC-903D-406C781CBCEA}" destId="{C378271D-7C7A-D340-93F4-108ED17D5EED}" srcOrd="0" destOrd="2" presId="urn:microsoft.com/office/officeart/2005/8/layout/list1"/>
    <dgm:cxn modelId="{C15A799C-2FC4-AC41-A8CD-1226B9CC9991}" type="presOf" srcId="{EE27A065-4CE5-4BFC-BB8B-0038FFA2D54A}" destId="{7057B6A9-EE1A-8848-9013-C598CE64EF8D}" srcOrd="0" destOrd="0" presId="urn:microsoft.com/office/officeart/2005/8/layout/list1"/>
    <dgm:cxn modelId="{CADBDAA0-D2C9-4593-AB96-85E273DD9DAC}" srcId="{EE27A065-4CE5-4BFC-BB8B-0038FFA2D54A}" destId="{9E522ED4-C02F-42E5-8800-1D51A573D268}" srcOrd="3" destOrd="0" parTransId="{EBFBACCE-CF7A-48EE-B449-A19DFD3F0AAC}" sibTransId="{7812FADE-7773-4A90-B1EA-4CC5C28420CF}"/>
    <dgm:cxn modelId="{D6C84EA7-4406-9543-8CD8-7C903CAD690F}" type="presOf" srcId="{A9D934E1-072C-43B1-90CA-9C6ABFFC8275}" destId="{99563218-D235-A341-84AA-01781EC8F37E}" srcOrd="0" destOrd="0" presId="urn:microsoft.com/office/officeart/2005/8/layout/list1"/>
    <dgm:cxn modelId="{3D7860A9-B5AB-4F6C-8C1D-597E2240E159}" srcId="{A9058AFB-0E08-418A-A3AC-704CD052E7DC}" destId="{DD3417E1-8322-4D1F-823C-72C7CAE79752}" srcOrd="1" destOrd="0" parTransId="{6906F196-2ED1-4886-A2B8-A245768AC0F4}" sibTransId="{9CB4C182-17EC-453F-985F-B351972DF4BD}"/>
    <dgm:cxn modelId="{EEA919AB-85BF-4608-A3BD-801C0AF94BD7}" srcId="{DD3417E1-8322-4D1F-823C-72C7CAE79752}" destId="{BC64BE84-E1A1-40BA-A303-B3300479BB44}" srcOrd="3" destOrd="0" parTransId="{DD4A37BC-5107-49D8-A2E8-8283BBBD1413}" sibTransId="{412C0C01-DCD3-45E0-B267-F088C1AFD8F5}"/>
    <dgm:cxn modelId="{D8545DB8-4300-164D-BF51-4D7CAC96AB64}" type="presOf" srcId="{F8971710-5043-4A69-8D01-14A21DBFE5DB}" destId="{99563218-D235-A341-84AA-01781EC8F37E}" srcOrd="0" destOrd="2" presId="urn:microsoft.com/office/officeart/2005/8/layout/list1"/>
    <dgm:cxn modelId="{39F5B1BF-9F47-4460-83A9-5AE2C7EEA85B}" srcId="{EE27A065-4CE5-4BFC-BB8B-0038FFA2D54A}" destId="{C38E1D58-5FDF-42CF-89E5-B4654960792F}" srcOrd="0" destOrd="0" parTransId="{F7612A0F-44CA-4A67-99C4-7971CDFEE59C}" sibTransId="{7B0A9F9F-F4F8-44E9-A787-41E6E347FF2A}"/>
    <dgm:cxn modelId="{094EE4C7-6C2B-47C1-AA7E-3BA6F8BF94C4}" srcId="{A9058AFB-0E08-418A-A3AC-704CD052E7DC}" destId="{EE27A065-4CE5-4BFC-BB8B-0038FFA2D54A}" srcOrd="0" destOrd="0" parTransId="{0B1593EB-30B4-407F-993F-B6179A0AF48D}" sibTransId="{DB467331-C7D1-4995-BBB7-724199C7317C}"/>
    <dgm:cxn modelId="{0A6F61C9-2E43-40DC-92AF-6D0138724532}" srcId="{DD3417E1-8322-4D1F-823C-72C7CAE79752}" destId="{A9D934E1-072C-43B1-90CA-9C6ABFFC8275}" srcOrd="0" destOrd="0" parTransId="{93410909-C196-428E-8B25-26FA54D0D79E}" sibTransId="{DD56FEA3-33F3-475C-AEC9-CBBF32E4A9DF}"/>
    <dgm:cxn modelId="{AB3120CB-01E8-164B-8FAA-B4A7E4C7DC0B}" type="presOf" srcId="{DD3417E1-8322-4D1F-823C-72C7CAE79752}" destId="{4E3C632C-03A2-9642-B878-6B5C03E730CC}" srcOrd="1" destOrd="0" presId="urn:microsoft.com/office/officeart/2005/8/layout/list1"/>
    <dgm:cxn modelId="{851A47CD-7531-314E-AEB3-6555037BFE95}" type="presOf" srcId="{A9058AFB-0E08-418A-A3AC-704CD052E7DC}" destId="{005B83E8-241D-9A42-9028-DAF46E427990}" srcOrd="0" destOrd="0" presId="urn:microsoft.com/office/officeart/2005/8/layout/list1"/>
    <dgm:cxn modelId="{43E6D1D2-7E02-49A7-B141-4B3701E98704}" srcId="{EE27A065-4CE5-4BFC-BB8B-0038FFA2D54A}" destId="{6F4239D7-055F-40C8-A636-F10B4CEAAAE2}" srcOrd="1" destOrd="0" parTransId="{335747B7-D656-45E5-B5F2-984ED42B57FD}" sibTransId="{705D579A-8C9B-41E4-999B-D767FA53EB4A}"/>
    <dgm:cxn modelId="{343489DA-8A25-1A46-9E50-FD2E4CE95B29}" type="presOf" srcId="{EE27A065-4CE5-4BFC-BB8B-0038FFA2D54A}" destId="{231DA612-D875-6B48-97EB-225AC312B0CF}" srcOrd="1" destOrd="0" presId="urn:microsoft.com/office/officeart/2005/8/layout/list1"/>
    <dgm:cxn modelId="{86E19FDD-55AD-0F42-8D32-F457C72EDE6E}" type="presOf" srcId="{9E522ED4-C02F-42E5-8800-1D51A573D268}" destId="{C378271D-7C7A-D340-93F4-108ED17D5EED}" srcOrd="0" destOrd="3" presId="urn:microsoft.com/office/officeart/2005/8/layout/list1"/>
    <dgm:cxn modelId="{7BD740F1-8CC4-1D49-895B-4C59AD38C8E5}" type="presOf" srcId="{DD3417E1-8322-4D1F-823C-72C7CAE79752}" destId="{1547D37C-C420-7346-ABD2-9849C39DDC63}" srcOrd="0" destOrd="0" presId="urn:microsoft.com/office/officeart/2005/8/layout/list1"/>
    <dgm:cxn modelId="{A5A263F9-16B1-4DB1-87A6-C4A9C8773B79}" srcId="{DD3417E1-8322-4D1F-823C-72C7CAE79752}" destId="{4CD518F4-1439-422B-A6B0-03D0CCEA3C7B}" srcOrd="1" destOrd="0" parTransId="{C51868AD-2BAF-43AD-A9D9-F88EDDBA36DD}" sibTransId="{D38FED74-7C98-4EE9-AB95-56CAEB1822FA}"/>
    <dgm:cxn modelId="{9D9EC38E-87E2-874B-B390-66EC986D13AE}" type="presParOf" srcId="{005B83E8-241D-9A42-9028-DAF46E427990}" destId="{A679B0E0-C8AA-BC44-A0AD-554D4B2D46DB}" srcOrd="0" destOrd="0" presId="urn:microsoft.com/office/officeart/2005/8/layout/list1"/>
    <dgm:cxn modelId="{23CA46D0-CF80-0C46-AF76-5E9E2BA3797B}" type="presParOf" srcId="{A679B0E0-C8AA-BC44-A0AD-554D4B2D46DB}" destId="{7057B6A9-EE1A-8848-9013-C598CE64EF8D}" srcOrd="0" destOrd="0" presId="urn:microsoft.com/office/officeart/2005/8/layout/list1"/>
    <dgm:cxn modelId="{97765D34-267A-C641-BD7C-5D14DB1192B7}" type="presParOf" srcId="{A679B0E0-C8AA-BC44-A0AD-554D4B2D46DB}" destId="{231DA612-D875-6B48-97EB-225AC312B0CF}" srcOrd="1" destOrd="0" presId="urn:microsoft.com/office/officeart/2005/8/layout/list1"/>
    <dgm:cxn modelId="{12062737-933B-D54C-B3FD-24F0A5BB0551}" type="presParOf" srcId="{005B83E8-241D-9A42-9028-DAF46E427990}" destId="{C3F50980-819B-BA42-8E41-7ADDE14E11F2}" srcOrd="1" destOrd="0" presId="urn:microsoft.com/office/officeart/2005/8/layout/list1"/>
    <dgm:cxn modelId="{422F9C53-8D58-B64A-945F-60957B2F7C20}" type="presParOf" srcId="{005B83E8-241D-9A42-9028-DAF46E427990}" destId="{C378271D-7C7A-D340-93F4-108ED17D5EED}" srcOrd="2" destOrd="0" presId="urn:microsoft.com/office/officeart/2005/8/layout/list1"/>
    <dgm:cxn modelId="{28AE22C7-690E-7F48-9EAE-8C607F52A797}" type="presParOf" srcId="{005B83E8-241D-9A42-9028-DAF46E427990}" destId="{F07A003A-652C-DC47-98A1-8D52AC7D3EC5}" srcOrd="3" destOrd="0" presId="urn:microsoft.com/office/officeart/2005/8/layout/list1"/>
    <dgm:cxn modelId="{1C26BABD-1497-5444-909A-5A06067DF981}" type="presParOf" srcId="{005B83E8-241D-9A42-9028-DAF46E427990}" destId="{7F03059F-8436-DB4F-B7FE-4BBC5A2C4917}" srcOrd="4" destOrd="0" presId="urn:microsoft.com/office/officeart/2005/8/layout/list1"/>
    <dgm:cxn modelId="{64B78401-0A29-2840-A4BB-5DADE83F1DDE}" type="presParOf" srcId="{7F03059F-8436-DB4F-B7FE-4BBC5A2C4917}" destId="{1547D37C-C420-7346-ABD2-9849C39DDC63}" srcOrd="0" destOrd="0" presId="urn:microsoft.com/office/officeart/2005/8/layout/list1"/>
    <dgm:cxn modelId="{8C6E9AAD-BEE4-7246-AADB-A97460D4F17F}" type="presParOf" srcId="{7F03059F-8436-DB4F-B7FE-4BBC5A2C4917}" destId="{4E3C632C-03A2-9642-B878-6B5C03E730CC}" srcOrd="1" destOrd="0" presId="urn:microsoft.com/office/officeart/2005/8/layout/list1"/>
    <dgm:cxn modelId="{38F97C56-CAC9-274A-B363-3032D1C5E1B8}" type="presParOf" srcId="{005B83E8-241D-9A42-9028-DAF46E427990}" destId="{B2B169E7-49F2-CC45-949D-5AB6B43C761F}" srcOrd="5" destOrd="0" presId="urn:microsoft.com/office/officeart/2005/8/layout/list1"/>
    <dgm:cxn modelId="{20669F4D-23A2-2943-A4EB-CB11D0A4A49F}" type="presParOf" srcId="{005B83E8-241D-9A42-9028-DAF46E427990}" destId="{99563218-D235-A341-84AA-01781EC8F37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D0532E-36EF-4B5F-9A2C-BBE59DEF4E7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011293B-2D6A-429F-854A-3E5272F093E6}">
      <dgm:prSet/>
      <dgm:spPr/>
      <dgm:t>
        <a:bodyPr/>
        <a:lstStyle/>
        <a:p>
          <a:pPr>
            <a:defRPr b="1"/>
          </a:pPr>
          <a:r>
            <a:rPr lang="es-CO"/>
            <a:t>Publicaciones:</a:t>
          </a:r>
          <a:endParaRPr lang="en-US"/>
        </a:p>
      </dgm:t>
    </dgm:pt>
    <dgm:pt modelId="{7BFC33F2-5EE7-4351-A2D5-7B64BE5358F1}" type="parTrans" cxnId="{4AA543E1-63BE-460E-8675-5460F58E77AC}">
      <dgm:prSet/>
      <dgm:spPr/>
      <dgm:t>
        <a:bodyPr/>
        <a:lstStyle/>
        <a:p>
          <a:endParaRPr lang="en-US"/>
        </a:p>
      </dgm:t>
    </dgm:pt>
    <dgm:pt modelId="{38E3A383-4E2E-4884-9820-EA47EFB14CBB}" type="sibTrans" cxnId="{4AA543E1-63BE-460E-8675-5460F58E77AC}">
      <dgm:prSet/>
      <dgm:spPr/>
      <dgm:t>
        <a:bodyPr/>
        <a:lstStyle/>
        <a:p>
          <a:endParaRPr lang="en-US"/>
        </a:p>
      </dgm:t>
    </dgm:pt>
    <dgm:pt modelId="{BF862EA3-4613-4FA0-A365-258D8CCFF359}">
      <dgm:prSet/>
      <dgm:spPr/>
      <dgm:t>
        <a:bodyPr/>
        <a:lstStyle/>
        <a:p>
          <a:r>
            <a:rPr lang="es-CO"/>
            <a:t>2008: "Difusión y generación de conocimiento bajo estructuras organizacionales por necesidad y por oportunidad" en "Empresa, Innovación y Desarrollo" (Capítulo 2)</a:t>
          </a:r>
          <a:endParaRPr lang="en-US"/>
        </a:p>
      </dgm:t>
    </dgm:pt>
    <dgm:pt modelId="{DF283B92-0BFF-4E1B-B95A-6852BABB5B88}" type="parTrans" cxnId="{98F30CF3-5B11-4D20-BF97-886995494A09}">
      <dgm:prSet/>
      <dgm:spPr/>
      <dgm:t>
        <a:bodyPr/>
        <a:lstStyle/>
        <a:p>
          <a:endParaRPr lang="en-US"/>
        </a:p>
      </dgm:t>
    </dgm:pt>
    <dgm:pt modelId="{8DE8D609-CD34-446A-AC9F-0A0F800AE88A}" type="sibTrans" cxnId="{98F30CF3-5B11-4D20-BF97-886995494A09}">
      <dgm:prSet/>
      <dgm:spPr/>
      <dgm:t>
        <a:bodyPr/>
        <a:lstStyle/>
        <a:p>
          <a:endParaRPr lang="en-US"/>
        </a:p>
      </dgm:t>
    </dgm:pt>
    <dgm:pt modelId="{01AA8752-C736-426A-A985-92A372D0236A}">
      <dgm:prSet/>
      <dgm:spPr/>
      <dgm:t>
        <a:bodyPr/>
        <a:lstStyle/>
        <a:p>
          <a:r>
            <a:rPr lang="es-CO"/>
            <a:t>2011: "Aproximación al problema del trabajo infantil desde la intervención educativa de los EpC y EpE" en "Edúcame primero Colombia, Una experiencia educativa para la erradicación y prevención del trabajo infantil" (Capítulo 8)</a:t>
          </a:r>
          <a:endParaRPr lang="en-US"/>
        </a:p>
      </dgm:t>
    </dgm:pt>
    <dgm:pt modelId="{F70E0EF2-D94B-4D9F-9A56-2EC22E4380B5}" type="parTrans" cxnId="{CA5C0608-9F57-45AF-870E-1C3B029DDA02}">
      <dgm:prSet/>
      <dgm:spPr/>
      <dgm:t>
        <a:bodyPr/>
        <a:lstStyle/>
        <a:p>
          <a:endParaRPr lang="en-US"/>
        </a:p>
      </dgm:t>
    </dgm:pt>
    <dgm:pt modelId="{D8BF955F-1409-432E-92F1-26E19B1E418A}" type="sibTrans" cxnId="{CA5C0608-9F57-45AF-870E-1C3B029DDA02}">
      <dgm:prSet/>
      <dgm:spPr/>
      <dgm:t>
        <a:bodyPr/>
        <a:lstStyle/>
        <a:p>
          <a:endParaRPr lang="en-US"/>
        </a:p>
      </dgm:t>
    </dgm:pt>
    <dgm:pt modelId="{723F00FB-92A1-412B-8249-B35ED549999B}">
      <dgm:prSet/>
      <dgm:spPr/>
      <dgm:t>
        <a:bodyPr/>
        <a:lstStyle/>
        <a:p>
          <a:pPr>
            <a:defRPr b="1"/>
          </a:pPr>
          <a:r>
            <a:rPr lang="es-CO"/>
            <a:t>Membrecías a Grupos de Investigación:</a:t>
          </a:r>
          <a:endParaRPr lang="en-US"/>
        </a:p>
      </dgm:t>
    </dgm:pt>
    <dgm:pt modelId="{C22C53EE-365B-47C3-B9C1-FEAC09056A95}" type="parTrans" cxnId="{8D90F47E-4431-41CC-AD75-49580E4AEF1D}">
      <dgm:prSet/>
      <dgm:spPr/>
      <dgm:t>
        <a:bodyPr/>
        <a:lstStyle/>
        <a:p>
          <a:endParaRPr lang="en-US"/>
        </a:p>
      </dgm:t>
    </dgm:pt>
    <dgm:pt modelId="{8BE1735E-4DD6-4680-A853-4F66CE896E06}" type="sibTrans" cxnId="{8D90F47E-4431-41CC-AD75-49580E4AEF1D}">
      <dgm:prSet/>
      <dgm:spPr/>
      <dgm:t>
        <a:bodyPr/>
        <a:lstStyle/>
        <a:p>
          <a:endParaRPr lang="en-US"/>
        </a:p>
      </dgm:t>
    </dgm:pt>
    <dgm:pt modelId="{2B40439B-65C0-45A6-99F0-E0B0D0152719}">
      <dgm:prSet/>
      <dgm:spPr/>
      <dgm:t>
        <a:bodyPr/>
        <a:lstStyle/>
        <a:p>
          <a:r>
            <a:rPr lang="es-CO"/>
            <a:t>Grupo de Investigación Economía Evolucionista e Institucional, reconocido por Colciencias (Categoría B) y parte del Centro de Estudios Interdisciplinarios Básicos y Aplicados (CEIBA)</a:t>
          </a:r>
          <a:endParaRPr lang="en-US"/>
        </a:p>
      </dgm:t>
    </dgm:pt>
    <dgm:pt modelId="{F3C45AB4-2F09-46AC-ABF3-884C42CFFA8E}" type="parTrans" cxnId="{86F7EA07-C37E-467F-B8E2-CA82BBB70001}">
      <dgm:prSet/>
      <dgm:spPr/>
      <dgm:t>
        <a:bodyPr/>
        <a:lstStyle/>
        <a:p>
          <a:endParaRPr lang="en-US"/>
        </a:p>
      </dgm:t>
    </dgm:pt>
    <dgm:pt modelId="{B06FF475-09FF-4E1C-B768-868CAA7AB6C2}" type="sibTrans" cxnId="{86F7EA07-C37E-467F-B8E2-CA82BBB70001}">
      <dgm:prSet/>
      <dgm:spPr/>
      <dgm:t>
        <a:bodyPr/>
        <a:lstStyle/>
        <a:p>
          <a:endParaRPr lang="en-US"/>
        </a:p>
      </dgm:t>
    </dgm:pt>
    <dgm:pt modelId="{400A97D9-DA0C-42DE-8102-38A143D50BEC}">
      <dgm:prSet/>
      <dgm:spPr/>
      <dgm:t>
        <a:bodyPr/>
        <a:lstStyle/>
        <a:p>
          <a:r>
            <a:rPr lang="es-CO"/>
            <a:t>IEEE, Sección Colombia, Latino América, Rama Universidad Nacional de Colombia</a:t>
          </a:r>
          <a:endParaRPr lang="en-US"/>
        </a:p>
      </dgm:t>
    </dgm:pt>
    <dgm:pt modelId="{D506494C-D51C-4B4B-8D39-DB7F937A968E}" type="parTrans" cxnId="{E0652299-4D7E-4665-BFE6-5609465841CB}">
      <dgm:prSet/>
      <dgm:spPr/>
      <dgm:t>
        <a:bodyPr/>
        <a:lstStyle/>
        <a:p>
          <a:endParaRPr lang="en-US"/>
        </a:p>
      </dgm:t>
    </dgm:pt>
    <dgm:pt modelId="{CA1FB6EF-B214-428E-83AE-B960DD98C6DD}" type="sibTrans" cxnId="{E0652299-4D7E-4665-BFE6-5609465841CB}">
      <dgm:prSet/>
      <dgm:spPr/>
      <dgm:t>
        <a:bodyPr/>
        <a:lstStyle/>
        <a:p>
          <a:endParaRPr lang="en-US"/>
        </a:p>
      </dgm:t>
    </dgm:pt>
    <dgm:pt modelId="{D6EBF75E-FEA9-406A-88D0-DF6A2B63A225}">
      <dgm:prSet/>
      <dgm:spPr/>
      <dgm:t>
        <a:bodyPr/>
        <a:lstStyle/>
        <a:p>
          <a:pPr>
            <a:defRPr b="1"/>
          </a:pPr>
          <a:r>
            <a:rPr lang="es-CO"/>
            <a:t>Seminarios y Simposios:</a:t>
          </a:r>
          <a:endParaRPr lang="en-US"/>
        </a:p>
      </dgm:t>
    </dgm:pt>
    <dgm:pt modelId="{4D28FE61-A203-4CE0-B36B-81C7F3C1A02A}" type="parTrans" cxnId="{B5777D28-81F3-415F-8A6A-7F03E0E3DB7D}">
      <dgm:prSet/>
      <dgm:spPr/>
      <dgm:t>
        <a:bodyPr/>
        <a:lstStyle/>
        <a:p>
          <a:endParaRPr lang="en-US"/>
        </a:p>
      </dgm:t>
    </dgm:pt>
    <dgm:pt modelId="{C7C96527-02F4-48D8-959F-FD8437FF72D7}" type="sibTrans" cxnId="{B5777D28-81F3-415F-8A6A-7F03E0E3DB7D}">
      <dgm:prSet/>
      <dgm:spPr/>
      <dgm:t>
        <a:bodyPr/>
        <a:lstStyle/>
        <a:p>
          <a:endParaRPr lang="en-US"/>
        </a:p>
      </dgm:t>
    </dgm:pt>
    <dgm:pt modelId="{C98B7326-B751-423A-B91C-CD6D386032AA}">
      <dgm:prSet/>
      <dgm:spPr/>
      <dgm:t>
        <a:bodyPr/>
        <a:lstStyle/>
        <a:p>
          <a:r>
            <a:rPr lang="es-CO"/>
            <a:t>2007: "Simposio de Microeconomía Conocimiento y Economía Dual”</a:t>
          </a:r>
          <a:endParaRPr lang="en-US"/>
        </a:p>
      </dgm:t>
    </dgm:pt>
    <dgm:pt modelId="{622902F4-17D4-4FDD-9DE5-54CC7C260618}" type="parTrans" cxnId="{6533D755-D5E0-4E9D-A15D-419FF9556C32}">
      <dgm:prSet/>
      <dgm:spPr/>
      <dgm:t>
        <a:bodyPr/>
        <a:lstStyle/>
        <a:p>
          <a:endParaRPr lang="en-US"/>
        </a:p>
      </dgm:t>
    </dgm:pt>
    <dgm:pt modelId="{78F5F42D-911D-421D-8AC8-CFC641FFBB2A}" type="sibTrans" cxnId="{6533D755-D5E0-4E9D-A15D-419FF9556C32}">
      <dgm:prSet/>
      <dgm:spPr/>
      <dgm:t>
        <a:bodyPr/>
        <a:lstStyle/>
        <a:p>
          <a:endParaRPr lang="en-US"/>
        </a:p>
      </dgm:t>
    </dgm:pt>
    <dgm:pt modelId="{6D5C92C5-83A1-4D03-88BD-63F7F72808D7}">
      <dgm:prSet/>
      <dgm:spPr/>
      <dgm:t>
        <a:bodyPr/>
        <a:lstStyle/>
        <a:p>
          <a:r>
            <a:rPr lang="es-CO"/>
            <a:t>2009: "Economía Evolucionista y Herramientas de Simulación"</a:t>
          </a:r>
          <a:endParaRPr lang="en-US"/>
        </a:p>
      </dgm:t>
    </dgm:pt>
    <dgm:pt modelId="{34DCD5EA-FAB2-4611-A1AD-F3A59119A4A8}" type="parTrans" cxnId="{C918744B-EACA-4C8F-B9FD-EEE14D03C1F9}">
      <dgm:prSet/>
      <dgm:spPr/>
      <dgm:t>
        <a:bodyPr/>
        <a:lstStyle/>
        <a:p>
          <a:endParaRPr lang="en-US"/>
        </a:p>
      </dgm:t>
    </dgm:pt>
    <dgm:pt modelId="{ECA52823-5613-483F-ACE2-ABA8DCC86A69}" type="sibTrans" cxnId="{C918744B-EACA-4C8F-B9FD-EEE14D03C1F9}">
      <dgm:prSet/>
      <dgm:spPr/>
      <dgm:t>
        <a:bodyPr/>
        <a:lstStyle/>
        <a:p>
          <a:endParaRPr lang="en-US"/>
        </a:p>
      </dgm:t>
    </dgm:pt>
    <dgm:pt modelId="{30B341E9-2514-9947-9785-40F2384BA736}" type="pres">
      <dgm:prSet presAssocID="{11D0532E-36EF-4B5F-9A2C-BBE59DEF4E7C}" presName="linear" presStyleCnt="0">
        <dgm:presLayoutVars>
          <dgm:animLvl val="lvl"/>
          <dgm:resizeHandles val="exact"/>
        </dgm:presLayoutVars>
      </dgm:prSet>
      <dgm:spPr/>
    </dgm:pt>
    <dgm:pt modelId="{4DA6D7B7-1951-6F4C-ADC5-5404B348F576}" type="pres">
      <dgm:prSet presAssocID="{5011293B-2D6A-429F-854A-3E5272F093E6}" presName="parentText" presStyleLbl="node1" presStyleIdx="0" presStyleCnt="3">
        <dgm:presLayoutVars>
          <dgm:chMax val="0"/>
          <dgm:bulletEnabled val="1"/>
        </dgm:presLayoutVars>
      </dgm:prSet>
      <dgm:spPr/>
    </dgm:pt>
    <dgm:pt modelId="{84ED790E-B3AE-554A-9221-99594BA74EE5}" type="pres">
      <dgm:prSet presAssocID="{5011293B-2D6A-429F-854A-3E5272F093E6}" presName="childText" presStyleLbl="revTx" presStyleIdx="0" presStyleCnt="3">
        <dgm:presLayoutVars>
          <dgm:bulletEnabled val="1"/>
        </dgm:presLayoutVars>
      </dgm:prSet>
      <dgm:spPr/>
    </dgm:pt>
    <dgm:pt modelId="{3A301C35-314D-F043-818C-981ECBF7CF71}" type="pres">
      <dgm:prSet presAssocID="{723F00FB-92A1-412B-8249-B35ED549999B}" presName="parentText" presStyleLbl="node1" presStyleIdx="1" presStyleCnt="3">
        <dgm:presLayoutVars>
          <dgm:chMax val="0"/>
          <dgm:bulletEnabled val="1"/>
        </dgm:presLayoutVars>
      </dgm:prSet>
      <dgm:spPr/>
    </dgm:pt>
    <dgm:pt modelId="{ACE34B5B-B366-F249-AC29-E4F81F8008AD}" type="pres">
      <dgm:prSet presAssocID="{723F00FB-92A1-412B-8249-B35ED549999B}" presName="childText" presStyleLbl="revTx" presStyleIdx="1" presStyleCnt="3">
        <dgm:presLayoutVars>
          <dgm:bulletEnabled val="1"/>
        </dgm:presLayoutVars>
      </dgm:prSet>
      <dgm:spPr/>
    </dgm:pt>
    <dgm:pt modelId="{4AB0AD2E-6B4C-0C40-B236-CE043D104103}" type="pres">
      <dgm:prSet presAssocID="{D6EBF75E-FEA9-406A-88D0-DF6A2B63A225}" presName="parentText" presStyleLbl="node1" presStyleIdx="2" presStyleCnt="3">
        <dgm:presLayoutVars>
          <dgm:chMax val="0"/>
          <dgm:bulletEnabled val="1"/>
        </dgm:presLayoutVars>
      </dgm:prSet>
      <dgm:spPr/>
    </dgm:pt>
    <dgm:pt modelId="{2EFD7A62-5543-3544-8F9F-ED4009F2F4AB}" type="pres">
      <dgm:prSet presAssocID="{D6EBF75E-FEA9-406A-88D0-DF6A2B63A225}" presName="childText" presStyleLbl="revTx" presStyleIdx="2" presStyleCnt="3">
        <dgm:presLayoutVars>
          <dgm:bulletEnabled val="1"/>
        </dgm:presLayoutVars>
      </dgm:prSet>
      <dgm:spPr/>
    </dgm:pt>
  </dgm:ptLst>
  <dgm:cxnLst>
    <dgm:cxn modelId="{86F7EA07-C37E-467F-B8E2-CA82BBB70001}" srcId="{723F00FB-92A1-412B-8249-B35ED549999B}" destId="{2B40439B-65C0-45A6-99F0-E0B0D0152719}" srcOrd="0" destOrd="0" parTransId="{F3C45AB4-2F09-46AC-ABF3-884C42CFFA8E}" sibTransId="{B06FF475-09FF-4E1C-B768-868CAA7AB6C2}"/>
    <dgm:cxn modelId="{CA5C0608-9F57-45AF-870E-1C3B029DDA02}" srcId="{5011293B-2D6A-429F-854A-3E5272F093E6}" destId="{01AA8752-C736-426A-A985-92A372D0236A}" srcOrd="1" destOrd="0" parTransId="{F70E0EF2-D94B-4D9F-9A56-2EC22E4380B5}" sibTransId="{D8BF955F-1409-432E-92F1-26E19B1E418A}"/>
    <dgm:cxn modelId="{7C431C14-C008-F540-89A7-3997C247961B}" type="presOf" srcId="{01AA8752-C736-426A-A985-92A372D0236A}" destId="{84ED790E-B3AE-554A-9221-99594BA74EE5}" srcOrd="0" destOrd="1" presId="urn:microsoft.com/office/officeart/2005/8/layout/vList2"/>
    <dgm:cxn modelId="{B5777D28-81F3-415F-8A6A-7F03E0E3DB7D}" srcId="{11D0532E-36EF-4B5F-9A2C-BBE59DEF4E7C}" destId="{D6EBF75E-FEA9-406A-88D0-DF6A2B63A225}" srcOrd="2" destOrd="0" parTransId="{4D28FE61-A203-4CE0-B36B-81C7F3C1A02A}" sibTransId="{C7C96527-02F4-48D8-959F-FD8437FF72D7}"/>
    <dgm:cxn modelId="{C918744B-EACA-4C8F-B9FD-EEE14D03C1F9}" srcId="{D6EBF75E-FEA9-406A-88D0-DF6A2B63A225}" destId="{6D5C92C5-83A1-4D03-88BD-63F7F72808D7}" srcOrd="1" destOrd="0" parTransId="{34DCD5EA-FAB2-4611-A1AD-F3A59119A4A8}" sibTransId="{ECA52823-5613-483F-ACE2-ABA8DCC86A69}"/>
    <dgm:cxn modelId="{90EFA052-ED8B-424A-9A06-6E1CFF54ED6B}" type="presOf" srcId="{400A97D9-DA0C-42DE-8102-38A143D50BEC}" destId="{ACE34B5B-B366-F249-AC29-E4F81F8008AD}" srcOrd="0" destOrd="1" presId="urn:microsoft.com/office/officeart/2005/8/layout/vList2"/>
    <dgm:cxn modelId="{6533D755-D5E0-4E9D-A15D-419FF9556C32}" srcId="{D6EBF75E-FEA9-406A-88D0-DF6A2B63A225}" destId="{C98B7326-B751-423A-B91C-CD6D386032AA}" srcOrd="0" destOrd="0" parTransId="{622902F4-17D4-4FDD-9DE5-54CC7C260618}" sibTransId="{78F5F42D-911D-421D-8AC8-CFC641FFBB2A}"/>
    <dgm:cxn modelId="{8D90F47E-4431-41CC-AD75-49580E4AEF1D}" srcId="{11D0532E-36EF-4B5F-9A2C-BBE59DEF4E7C}" destId="{723F00FB-92A1-412B-8249-B35ED549999B}" srcOrd="1" destOrd="0" parTransId="{C22C53EE-365B-47C3-B9C1-FEAC09056A95}" sibTransId="{8BE1735E-4DD6-4680-A853-4F66CE896E06}"/>
    <dgm:cxn modelId="{D887DF7F-8209-EC48-89B7-CD695E21DDD9}" type="presOf" srcId="{6D5C92C5-83A1-4D03-88BD-63F7F72808D7}" destId="{2EFD7A62-5543-3544-8F9F-ED4009F2F4AB}" srcOrd="0" destOrd="1" presId="urn:microsoft.com/office/officeart/2005/8/layout/vList2"/>
    <dgm:cxn modelId="{27AC4398-BDA6-D842-BDF4-D176E6C7E717}" type="presOf" srcId="{723F00FB-92A1-412B-8249-B35ED549999B}" destId="{3A301C35-314D-F043-818C-981ECBF7CF71}" srcOrd="0" destOrd="0" presId="urn:microsoft.com/office/officeart/2005/8/layout/vList2"/>
    <dgm:cxn modelId="{E0652299-4D7E-4665-BFE6-5609465841CB}" srcId="{723F00FB-92A1-412B-8249-B35ED549999B}" destId="{400A97D9-DA0C-42DE-8102-38A143D50BEC}" srcOrd="1" destOrd="0" parTransId="{D506494C-D51C-4B4B-8D39-DB7F937A968E}" sibTransId="{CA1FB6EF-B214-428E-83AE-B960DD98C6DD}"/>
    <dgm:cxn modelId="{1FE3229A-7797-A946-A57E-DFFF34C2FB74}" type="presOf" srcId="{D6EBF75E-FEA9-406A-88D0-DF6A2B63A225}" destId="{4AB0AD2E-6B4C-0C40-B236-CE043D104103}" srcOrd="0" destOrd="0" presId="urn:microsoft.com/office/officeart/2005/8/layout/vList2"/>
    <dgm:cxn modelId="{20480FA4-D0C4-6345-B433-C26109A26CAF}" type="presOf" srcId="{11D0532E-36EF-4B5F-9A2C-BBE59DEF4E7C}" destId="{30B341E9-2514-9947-9785-40F2384BA736}" srcOrd="0" destOrd="0" presId="urn:microsoft.com/office/officeart/2005/8/layout/vList2"/>
    <dgm:cxn modelId="{AA0812AE-D218-284A-B154-C4564F4B4BBF}" type="presOf" srcId="{C98B7326-B751-423A-B91C-CD6D386032AA}" destId="{2EFD7A62-5543-3544-8F9F-ED4009F2F4AB}" srcOrd="0" destOrd="0" presId="urn:microsoft.com/office/officeart/2005/8/layout/vList2"/>
    <dgm:cxn modelId="{E6EF0DB0-DEB6-1F4A-A009-37DA7F3466E7}" type="presOf" srcId="{5011293B-2D6A-429F-854A-3E5272F093E6}" destId="{4DA6D7B7-1951-6F4C-ADC5-5404B348F576}" srcOrd="0" destOrd="0" presId="urn:microsoft.com/office/officeart/2005/8/layout/vList2"/>
    <dgm:cxn modelId="{EABCDBC5-9A81-CD4C-A6A7-A45DE8FAE8CB}" type="presOf" srcId="{BF862EA3-4613-4FA0-A365-258D8CCFF359}" destId="{84ED790E-B3AE-554A-9221-99594BA74EE5}" srcOrd="0" destOrd="0" presId="urn:microsoft.com/office/officeart/2005/8/layout/vList2"/>
    <dgm:cxn modelId="{3E4AB6D4-A54A-304A-B1A4-1B6E776CB5F7}" type="presOf" srcId="{2B40439B-65C0-45A6-99F0-E0B0D0152719}" destId="{ACE34B5B-B366-F249-AC29-E4F81F8008AD}" srcOrd="0" destOrd="0" presId="urn:microsoft.com/office/officeart/2005/8/layout/vList2"/>
    <dgm:cxn modelId="{4AA543E1-63BE-460E-8675-5460F58E77AC}" srcId="{11D0532E-36EF-4B5F-9A2C-BBE59DEF4E7C}" destId="{5011293B-2D6A-429F-854A-3E5272F093E6}" srcOrd="0" destOrd="0" parTransId="{7BFC33F2-5EE7-4351-A2D5-7B64BE5358F1}" sibTransId="{38E3A383-4E2E-4884-9820-EA47EFB14CBB}"/>
    <dgm:cxn modelId="{98F30CF3-5B11-4D20-BF97-886995494A09}" srcId="{5011293B-2D6A-429F-854A-3E5272F093E6}" destId="{BF862EA3-4613-4FA0-A365-258D8CCFF359}" srcOrd="0" destOrd="0" parTransId="{DF283B92-0BFF-4E1B-B95A-6852BABB5B88}" sibTransId="{8DE8D609-CD34-446A-AC9F-0A0F800AE88A}"/>
    <dgm:cxn modelId="{1D512AB8-E45C-0443-856D-A1B5CF871504}" type="presParOf" srcId="{30B341E9-2514-9947-9785-40F2384BA736}" destId="{4DA6D7B7-1951-6F4C-ADC5-5404B348F576}" srcOrd="0" destOrd="0" presId="urn:microsoft.com/office/officeart/2005/8/layout/vList2"/>
    <dgm:cxn modelId="{6F19A3B0-A68C-EC42-8EA3-1082ADC6CCBE}" type="presParOf" srcId="{30B341E9-2514-9947-9785-40F2384BA736}" destId="{84ED790E-B3AE-554A-9221-99594BA74EE5}" srcOrd="1" destOrd="0" presId="urn:microsoft.com/office/officeart/2005/8/layout/vList2"/>
    <dgm:cxn modelId="{E4209D03-E252-2B4C-BB57-DF4FE5EF3B92}" type="presParOf" srcId="{30B341E9-2514-9947-9785-40F2384BA736}" destId="{3A301C35-314D-F043-818C-981ECBF7CF71}" srcOrd="2" destOrd="0" presId="urn:microsoft.com/office/officeart/2005/8/layout/vList2"/>
    <dgm:cxn modelId="{F6227741-0BE3-794A-A522-64B872883D6A}" type="presParOf" srcId="{30B341E9-2514-9947-9785-40F2384BA736}" destId="{ACE34B5B-B366-F249-AC29-E4F81F8008AD}" srcOrd="3" destOrd="0" presId="urn:microsoft.com/office/officeart/2005/8/layout/vList2"/>
    <dgm:cxn modelId="{B4AF7D4C-90F5-4E4C-A853-1CCBBE2D61F3}" type="presParOf" srcId="{30B341E9-2514-9947-9785-40F2384BA736}" destId="{4AB0AD2E-6B4C-0C40-B236-CE043D104103}" srcOrd="4" destOrd="0" presId="urn:microsoft.com/office/officeart/2005/8/layout/vList2"/>
    <dgm:cxn modelId="{89D35266-201F-534E-AA9E-A366059C2AAC}" type="presParOf" srcId="{30B341E9-2514-9947-9785-40F2384BA736}" destId="{2EFD7A62-5543-3544-8F9F-ED4009F2F4A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8271D-7C7A-D340-93F4-108ED17D5EED}">
      <dsp:nvSpPr>
        <dsp:cNvPr id="0" name=""/>
        <dsp:cNvSpPr/>
      </dsp:nvSpPr>
      <dsp:spPr>
        <a:xfrm>
          <a:off x="0" y="273317"/>
          <a:ext cx="6002110" cy="1556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5830" tIns="270764" rIns="465830"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a:t>Maestría en Ingeniería Informática: Universitat Oberta de Catalunya</a:t>
          </a:r>
          <a:endParaRPr lang="en-US" sz="1300" kern="1200"/>
        </a:p>
        <a:p>
          <a:pPr marL="114300" lvl="1" indent="-114300" algn="l" defTabSz="577850">
            <a:lnSpc>
              <a:spcPct val="90000"/>
            </a:lnSpc>
            <a:spcBef>
              <a:spcPct val="0"/>
            </a:spcBef>
            <a:spcAft>
              <a:spcPct val="15000"/>
            </a:spcAft>
            <a:buChar char="•"/>
          </a:pPr>
          <a:r>
            <a:rPr lang="es-CO" sz="1300" kern="1200" dirty="0"/>
            <a:t>Especialización en Gerencia Integral de Proyectos: Universidad Militar Nueva Granada, 2016</a:t>
          </a:r>
          <a:endParaRPr lang="en-US" sz="1300" kern="1200" dirty="0"/>
        </a:p>
        <a:p>
          <a:pPr marL="114300" lvl="1" indent="-114300" algn="l" defTabSz="577850">
            <a:lnSpc>
              <a:spcPct val="90000"/>
            </a:lnSpc>
            <a:spcBef>
              <a:spcPct val="0"/>
            </a:spcBef>
            <a:spcAft>
              <a:spcPct val="15000"/>
            </a:spcAft>
            <a:buChar char="•"/>
          </a:pPr>
          <a:r>
            <a:rPr lang="es-CO" sz="1300" kern="1200"/>
            <a:t>Diplomado en Desarrollo de Aplicaciones Móviles: Universidad Pontificia Bolivariana, 2014</a:t>
          </a:r>
          <a:endParaRPr lang="en-US" sz="1300" kern="1200"/>
        </a:p>
        <a:p>
          <a:pPr marL="114300" lvl="1" indent="-114300" algn="l" defTabSz="577850">
            <a:lnSpc>
              <a:spcPct val="90000"/>
            </a:lnSpc>
            <a:spcBef>
              <a:spcPct val="0"/>
            </a:spcBef>
            <a:spcAft>
              <a:spcPct val="15000"/>
            </a:spcAft>
            <a:buChar char="•"/>
          </a:pPr>
          <a:r>
            <a:rPr lang="es-CO" sz="1300" kern="1200"/>
            <a:t>Ingeniería de Sistemas: Universidad Nacional de Colombia, 2010</a:t>
          </a:r>
          <a:endParaRPr lang="en-US" sz="1300" kern="1200"/>
        </a:p>
      </dsp:txBody>
      <dsp:txXfrm>
        <a:off x="0" y="273317"/>
        <a:ext cx="6002110" cy="1556099"/>
      </dsp:txXfrm>
    </dsp:sp>
    <dsp:sp modelId="{231DA612-D875-6B48-97EB-225AC312B0CF}">
      <dsp:nvSpPr>
        <dsp:cNvPr id="0" name=""/>
        <dsp:cNvSpPr/>
      </dsp:nvSpPr>
      <dsp:spPr>
        <a:xfrm>
          <a:off x="300105" y="81437"/>
          <a:ext cx="420147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8806" tIns="0" rIns="158806" bIns="0" numCol="1" spcCol="1270" anchor="ctr" anchorCtr="0">
          <a:noAutofit/>
        </a:bodyPr>
        <a:lstStyle/>
        <a:p>
          <a:pPr marL="0" lvl="0" indent="0" algn="l" defTabSz="577850">
            <a:lnSpc>
              <a:spcPct val="90000"/>
            </a:lnSpc>
            <a:spcBef>
              <a:spcPct val="0"/>
            </a:spcBef>
            <a:spcAft>
              <a:spcPct val="35000"/>
            </a:spcAft>
            <a:buNone/>
            <a:defRPr b="1"/>
          </a:pPr>
          <a:r>
            <a:rPr lang="es-CO" sz="1300" kern="1200"/>
            <a:t>Formación Académica:</a:t>
          </a:r>
          <a:endParaRPr lang="en-US" sz="1300" kern="1200"/>
        </a:p>
      </dsp:txBody>
      <dsp:txXfrm>
        <a:off x="318839" y="100171"/>
        <a:ext cx="4164009" cy="346292"/>
      </dsp:txXfrm>
    </dsp:sp>
    <dsp:sp modelId="{99563218-D235-A341-84AA-01781EC8F37E}">
      <dsp:nvSpPr>
        <dsp:cNvPr id="0" name=""/>
        <dsp:cNvSpPr/>
      </dsp:nvSpPr>
      <dsp:spPr>
        <a:xfrm>
          <a:off x="0" y="2091497"/>
          <a:ext cx="6002110" cy="1556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65830" tIns="270764" rIns="465830" bIns="92456" numCol="1" spcCol="1270" anchor="t" anchorCtr="0">
          <a:noAutofit/>
        </a:bodyPr>
        <a:lstStyle/>
        <a:p>
          <a:pPr marL="114300" lvl="1" indent="-114300" algn="l" defTabSz="577850">
            <a:lnSpc>
              <a:spcPct val="90000"/>
            </a:lnSpc>
            <a:spcBef>
              <a:spcPct val="0"/>
            </a:spcBef>
            <a:spcAft>
              <a:spcPct val="15000"/>
            </a:spcAft>
            <a:buChar char="•"/>
          </a:pPr>
          <a:r>
            <a:rPr lang="es-CO" sz="1300" kern="1200"/>
            <a:t>Aplicaciones móviles: Apache Cordova, Ionic, Xamarin, Android nativo, Kotlin, Objective C – iOS, Swift</a:t>
          </a:r>
          <a:endParaRPr lang="en-US" sz="1300" kern="1200"/>
        </a:p>
        <a:p>
          <a:pPr marL="114300" lvl="1" indent="-114300" algn="l" defTabSz="577850">
            <a:lnSpc>
              <a:spcPct val="90000"/>
            </a:lnSpc>
            <a:spcBef>
              <a:spcPct val="0"/>
            </a:spcBef>
            <a:spcAft>
              <a:spcPct val="15000"/>
            </a:spcAft>
            <a:buChar char="•"/>
          </a:pPr>
          <a:r>
            <a:rPr lang="es-CO" sz="1300" kern="1200"/>
            <a:t>Web: Java EE, Asp.Net, Html5, Python, PHP (Frameworks: Primefaces, RichFaces)</a:t>
          </a:r>
          <a:endParaRPr lang="en-US" sz="1300" kern="1200"/>
        </a:p>
        <a:p>
          <a:pPr marL="114300" lvl="1" indent="-114300" algn="l" defTabSz="577850">
            <a:lnSpc>
              <a:spcPct val="90000"/>
            </a:lnSpc>
            <a:spcBef>
              <a:spcPct val="0"/>
            </a:spcBef>
            <a:spcAft>
              <a:spcPct val="15000"/>
            </a:spcAft>
            <a:buChar char="•"/>
          </a:pPr>
          <a:r>
            <a:rPr lang="es-CO" sz="1300" kern="1200"/>
            <a:t>Bases de datos: MS Access, MS SQL Server, Oracle, MySQL</a:t>
          </a:r>
          <a:endParaRPr lang="en-US" sz="1300" kern="1200"/>
        </a:p>
        <a:p>
          <a:pPr marL="114300" lvl="1" indent="-114300" algn="l" defTabSz="577850">
            <a:lnSpc>
              <a:spcPct val="90000"/>
            </a:lnSpc>
            <a:spcBef>
              <a:spcPct val="0"/>
            </a:spcBef>
            <a:spcAft>
              <a:spcPct val="15000"/>
            </a:spcAft>
            <a:buChar char="•"/>
          </a:pPr>
          <a:r>
            <a:rPr lang="es-CO" sz="1300" kern="1200"/>
            <a:t>SAP: ABAP, OpenText, SAP Portal</a:t>
          </a:r>
          <a:endParaRPr lang="en-US" sz="1300" kern="1200"/>
        </a:p>
      </dsp:txBody>
      <dsp:txXfrm>
        <a:off x="0" y="2091497"/>
        <a:ext cx="6002110" cy="1556099"/>
      </dsp:txXfrm>
    </dsp:sp>
    <dsp:sp modelId="{4E3C632C-03A2-9642-B878-6B5C03E730CC}">
      <dsp:nvSpPr>
        <dsp:cNvPr id="0" name=""/>
        <dsp:cNvSpPr/>
      </dsp:nvSpPr>
      <dsp:spPr>
        <a:xfrm>
          <a:off x="300105" y="1899617"/>
          <a:ext cx="4201477" cy="3837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8806" tIns="0" rIns="158806" bIns="0" numCol="1" spcCol="1270" anchor="ctr" anchorCtr="0">
          <a:noAutofit/>
        </a:bodyPr>
        <a:lstStyle/>
        <a:p>
          <a:pPr marL="0" lvl="0" indent="0" algn="l" defTabSz="577850">
            <a:lnSpc>
              <a:spcPct val="90000"/>
            </a:lnSpc>
            <a:spcBef>
              <a:spcPct val="0"/>
            </a:spcBef>
            <a:spcAft>
              <a:spcPct val="35000"/>
            </a:spcAft>
            <a:buNone/>
            <a:defRPr b="1"/>
          </a:pPr>
          <a:r>
            <a:rPr lang="es-CO" sz="1300" kern="1200"/>
            <a:t>Herramientas de Desarrollo de Software:</a:t>
          </a:r>
          <a:endParaRPr lang="en-US" sz="1300" kern="1200"/>
        </a:p>
      </dsp:txBody>
      <dsp:txXfrm>
        <a:off x="318839" y="1918351"/>
        <a:ext cx="416400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6D7B7-1951-6F4C-ADC5-5404B348F576}">
      <dsp:nvSpPr>
        <dsp:cNvPr id="0" name=""/>
        <dsp:cNvSpPr/>
      </dsp:nvSpPr>
      <dsp:spPr>
        <a:xfrm>
          <a:off x="0" y="223276"/>
          <a:ext cx="6002110" cy="3931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b="1"/>
          </a:pPr>
          <a:r>
            <a:rPr lang="es-CO" sz="1600" kern="1200"/>
            <a:t>Publicaciones:</a:t>
          </a:r>
          <a:endParaRPr lang="en-US" sz="1600" kern="1200"/>
        </a:p>
      </dsp:txBody>
      <dsp:txXfrm>
        <a:off x="19191" y="242467"/>
        <a:ext cx="5963728" cy="354738"/>
      </dsp:txXfrm>
    </dsp:sp>
    <dsp:sp modelId="{84ED790E-B3AE-554A-9221-99594BA74EE5}">
      <dsp:nvSpPr>
        <dsp:cNvPr id="0" name=""/>
        <dsp:cNvSpPr/>
      </dsp:nvSpPr>
      <dsp:spPr>
        <a:xfrm>
          <a:off x="0" y="616396"/>
          <a:ext cx="6002110"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6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s-CO" sz="1200" kern="1200"/>
            <a:t>2008: "Difusión y generación de conocimiento bajo estructuras organizacionales por necesidad y por oportunidad" en "Empresa, Innovación y Desarrollo" (Capítulo 2)</a:t>
          </a:r>
          <a:endParaRPr lang="en-US" sz="1200" kern="1200"/>
        </a:p>
        <a:p>
          <a:pPr marL="114300" lvl="1" indent="-114300" algn="l" defTabSz="533400">
            <a:lnSpc>
              <a:spcPct val="90000"/>
            </a:lnSpc>
            <a:spcBef>
              <a:spcPct val="0"/>
            </a:spcBef>
            <a:spcAft>
              <a:spcPct val="20000"/>
            </a:spcAft>
            <a:buChar char="•"/>
          </a:pPr>
          <a:r>
            <a:rPr lang="es-CO" sz="1200" kern="1200"/>
            <a:t>2011: "Aproximación al problema del trabajo infantil desde la intervención educativa de los EpC y EpE" en "Edúcame primero Colombia, Una experiencia educativa para la erradicación y prevención del trabajo infantil" (Capítulo 8)</a:t>
          </a:r>
          <a:endParaRPr lang="en-US" sz="1200" kern="1200"/>
        </a:p>
      </dsp:txBody>
      <dsp:txXfrm>
        <a:off x="0" y="616396"/>
        <a:ext cx="6002110" cy="927360"/>
      </dsp:txXfrm>
    </dsp:sp>
    <dsp:sp modelId="{3A301C35-314D-F043-818C-981ECBF7CF71}">
      <dsp:nvSpPr>
        <dsp:cNvPr id="0" name=""/>
        <dsp:cNvSpPr/>
      </dsp:nvSpPr>
      <dsp:spPr>
        <a:xfrm>
          <a:off x="0" y="1543756"/>
          <a:ext cx="6002110" cy="39312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b="1"/>
          </a:pPr>
          <a:r>
            <a:rPr lang="es-CO" sz="1600" kern="1200"/>
            <a:t>Membrecías a Grupos de Investigación:</a:t>
          </a:r>
          <a:endParaRPr lang="en-US" sz="1600" kern="1200"/>
        </a:p>
      </dsp:txBody>
      <dsp:txXfrm>
        <a:off x="19191" y="1562947"/>
        <a:ext cx="5963728" cy="354738"/>
      </dsp:txXfrm>
    </dsp:sp>
    <dsp:sp modelId="{ACE34B5B-B366-F249-AC29-E4F81F8008AD}">
      <dsp:nvSpPr>
        <dsp:cNvPr id="0" name=""/>
        <dsp:cNvSpPr/>
      </dsp:nvSpPr>
      <dsp:spPr>
        <a:xfrm>
          <a:off x="0" y="1936876"/>
          <a:ext cx="6002110" cy="761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6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s-CO" sz="1200" kern="1200"/>
            <a:t>Grupo de Investigación Economía Evolucionista e Institucional, reconocido por Colciencias (Categoría B) y parte del Centro de Estudios Interdisciplinarios Básicos y Aplicados (CEIBA)</a:t>
          </a:r>
          <a:endParaRPr lang="en-US" sz="1200" kern="1200"/>
        </a:p>
        <a:p>
          <a:pPr marL="114300" lvl="1" indent="-114300" algn="l" defTabSz="533400">
            <a:lnSpc>
              <a:spcPct val="90000"/>
            </a:lnSpc>
            <a:spcBef>
              <a:spcPct val="0"/>
            </a:spcBef>
            <a:spcAft>
              <a:spcPct val="20000"/>
            </a:spcAft>
            <a:buChar char="•"/>
          </a:pPr>
          <a:r>
            <a:rPr lang="es-CO" sz="1200" kern="1200"/>
            <a:t>IEEE, Sección Colombia, Latino América, Rama Universidad Nacional de Colombia</a:t>
          </a:r>
          <a:endParaRPr lang="en-US" sz="1200" kern="1200"/>
        </a:p>
      </dsp:txBody>
      <dsp:txXfrm>
        <a:off x="0" y="1936876"/>
        <a:ext cx="6002110" cy="761760"/>
      </dsp:txXfrm>
    </dsp:sp>
    <dsp:sp modelId="{4AB0AD2E-6B4C-0C40-B236-CE043D104103}">
      <dsp:nvSpPr>
        <dsp:cNvPr id="0" name=""/>
        <dsp:cNvSpPr/>
      </dsp:nvSpPr>
      <dsp:spPr>
        <a:xfrm>
          <a:off x="0" y="2698637"/>
          <a:ext cx="6002110" cy="39312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b="1"/>
          </a:pPr>
          <a:r>
            <a:rPr lang="es-CO" sz="1600" kern="1200"/>
            <a:t>Seminarios y Simposios:</a:t>
          </a:r>
          <a:endParaRPr lang="en-US" sz="1600" kern="1200"/>
        </a:p>
      </dsp:txBody>
      <dsp:txXfrm>
        <a:off x="19191" y="2717828"/>
        <a:ext cx="5963728" cy="354738"/>
      </dsp:txXfrm>
    </dsp:sp>
    <dsp:sp modelId="{2EFD7A62-5543-3544-8F9F-ED4009F2F4AB}">
      <dsp:nvSpPr>
        <dsp:cNvPr id="0" name=""/>
        <dsp:cNvSpPr/>
      </dsp:nvSpPr>
      <dsp:spPr>
        <a:xfrm>
          <a:off x="0" y="3091757"/>
          <a:ext cx="600211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67" tIns="20320" rIns="113792" bIns="20320" numCol="1" spcCol="1270" anchor="t" anchorCtr="0">
          <a:noAutofit/>
        </a:bodyPr>
        <a:lstStyle/>
        <a:p>
          <a:pPr marL="114300" lvl="1" indent="-114300" algn="l" defTabSz="533400">
            <a:lnSpc>
              <a:spcPct val="90000"/>
            </a:lnSpc>
            <a:spcBef>
              <a:spcPct val="0"/>
            </a:spcBef>
            <a:spcAft>
              <a:spcPct val="20000"/>
            </a:spcAft>
            <a:buChar char="•"/>
          </a:pPr>
          <a:r>
            <a:rPr lang="es-CO" sz="1200" kern="1200"/>
            <a:t>2007: "Simposio de Microeconomía Conocimiento y Economía Dual”</a:t>
          </a:r>
          <a:endParaRPr lang="en-US" sz="1200" kern="1200"/>
        </a:p>
        <a:p>
          <a:pPr marL="114300" lvl="1" indent="-114300" algn="l" defTabSz="533400">
            <a:lnSpc>
              <a:spcPct val="90000"/>
            </a:lnSpc>
            <a:spcBef>
              <a:spcPct val="0"/>
            </a:spcBef>
            <a:spcAft>
              <a:spcPct val="20000"/>
            </a:spcAft>
            <a:buChar char="•"/>
          </a:pPr>
          <a:r>
            <a:rPr lang="es-CO" sz="1200" kern="1200"/>
            <a:t>2009: "Economía Evolucionista y Herramientas de Simulación"</a:t>
          </a:r>
          <a:endParaRPr lang="en-US" sz="1200" kern="1200"/>
        </a:p>
      </dsp:txBody>
      <dsp:txXfrm>
        <a:off x="0" y="3091757"/>
        <a:ext cx="6002110" cy="4140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05607-FB67-504D-9E72-0EBFC5347325}" type="datetimeFigureOut">
              <a:rPr lang="es-CO" smtClean="0"/>
              <a:t>25/07/25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2D2B5-CEA6-024E-876E-1FBCF0C185B0}" type="slidenum">
              <a:rPr lang="es-CO" smtClean="0"/>
              <a:t>‹Nº›</a:t>
            </a:fld>
            <a:endParaRPr lang="es-CO"/>
          </a:p>
        </p:txBody>
      </p:sp>
    </p:spTree>
    <p:extLst>
      <p:ext uri="{BB962C8B-B14F-4D97-AF65-F5344CB8AC3E}">
        <p14:creationId xmlns:p14="http://schemas.microsoft.com/office/powerpoint/2010/main" val="1023027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D532D2B5-CEA6-024E-876E-1FBCF0C185B0}" type="slidenum">
              <a:rPr lang="es-CO" smtClean="0"/>
              <a:t>10</a:t>
            </a:fld>
            <a:endParaRPr lang="es-CO"/>
          </a:p>
        </p:txBody>
      </p:sp>
    </p:spTree>
    <p:extLst>
      <p:ext uri="{BB962C8B-B14F-4D97-AF65-F5344CB8AC3E}">
        <p14:creationId xmlns:p14="http://schemas.microsoft.com/office/powerpoint/2010/main" val="395595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21DD3-8CE3-0FDE-EDE8-D3F229623A4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614856A1-D087-5B6A-B947-D1BDA7CF40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3B022F96-D46E-5756-FBE7-44CDC2EF51FA}"/>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5" name="Marcador de pie de página 4">
            <a:extLst>
              <a:ext uri="{FF2B5EF4-FFF2-40B4-BE49-F238E27FC236}">
                <a16:creationId xmlns:a16="http://schemas.microsoft.com/office/drawing/2014/main" id="{E18FB20D-8578-0B8D-030C-D912795C2BC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CD26601-D1C2-297E-DD2B-3D5ACECB750C}"/>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217650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277A72-7205-3606-7664-486B0AF87680}"/>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03C1290A-F5A5-F145-C4A9-350239FD124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F54359B9-DC2E-9D1B-E5F7-258CB766C4A7}"/>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5" name="Marcador de pie de página 4">
            <a:extLst>
              <a:ext uri="{FF2B5EF4-FFF2-40B4-BE49-F238E27FC236}">
                <a16:creationId xmlns:a16="http://schemas.microsoft.com/office/drawing/2014/main" id="{CBCE72DD-548A-9CE4-6FB4-AE3B8A51B1A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50D4354-D051-0F1C-6F3A-FA1C8676033A}"/>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316963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C2E615-E2B9-4861-5BA0-C2F68B2FBBA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3D1B7F70-4DCE-5514-B902-E0B784FCB711}"/>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A0C8CE61-D06D-21B7-FF20-C2FC6DF4C4D3}"/>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5" name="Marcador de pie de página 4">
            <a:extLst>
              <a:ext uri="{FF2B5EF4-FFF2-40B4-BE49-F238E27FC236}">
                <a16:creationId xmlns:a16="http://schemas.microsoft.com/office/drawing/2014/main" id="{1B37147E-4EBA-177A-A9CE-5D10CEDBFF8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B70376F-C6AF-8BBD-A581-7FB21DA4414F}"/>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421866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85122C-6D83-FDC5-05F8-CD6407F3B20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36C31871-FD7A-ED7E-9EE5-AF11F9D1603F}"/>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2B4433D1-A0F8-025A-E530-DAA9C269945C}"/>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5" name="Marcador de pie de página 4">
            <a:extLst>
              <a:ext uri="{FF2B5EF4-FFF2-40B4-BE49-F238E27FC236}">
                <a16:creationId xmlns:a16="http://schemas.microsoft.com/office/drawing/2014/main" id="{2160F0E9-6058-6737-8CD4-255BB68A867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D9E199E-9246-0F07-FDDC-F678D02E6E0E}"/>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126159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5D9F01-404B-0F1A-47A2-BD2BB39AEC3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A08C61DA-6E4D-1748-A968-0F2239AD7B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DB7543B-A963-15B2-F685-9EE21A78E957}"/>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5" name="Marcador de pie de página 4">
            <a:extLst>
              <a:ext uri="{FF2B5EF4-FFF2-40B4-BE49-F238E27FC236}">
                <a16:creationId xmlns:a16="http://schemas.microsoft.com/office/drawing/2014/main" id="{D5287639-4D03-911F-A7EC-4C16F7EF834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F4798A0-7F5A-925D-8F8B-E42F886E262C}"/>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311025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551E0-FE75-C9B1-7EDF-C37320715388}"/>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2A5071AA-C7C3-89C5-B908-7453E6BAEBE5}"/>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8880FC75-7B81-3E67-BDB0-4351A717B1C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DB0CF6BB-A5F7-44AA-D160-CCBC8185BEC4}"/>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6" name="Marcador de pie de página 5">
            <a:extLst>
              <a:ext uri="{FF2B5EF4-FFF2-40B4-BE49-F238E27FC236}">
                <a16:creationId xmlns:a16="http://schemas.microsoft.com/office/drawing/2014/main" id="{21B7B846-E620-E9F8-5FB6-CC4EDFDFD9A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D302E3F-6068-B891-A69E-9E900D0A292B}"/>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276765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12DFF-C446-C80A-E1B5-9414E18A77AC}"/>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1B510EF4-0E1D-63FB-4E35-4AC9A9F78E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44C72FC1-5A71-B63A-3A8B-1DB69D4F595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AD24F03C-673C-A174-A973-D23DA424E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1BCD6A4B-B498-7C7D-4929-048BA779AE5D}"/>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187760D2-B225-83EC-2AE0-21CC2246294C}"/>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8" name="Marcador de pie de página 7">
            <a:extLst>
              <a:ext uri="{FF2B5EF4-FFF2-40B4-BE49-F238E27FC236}">
                <a16:creationId xmlns:a16="http://schemas.microsoft.com/office/drawing/2014/main" id="{8DEDB1DB-D6E9-C89B-8C03-75C3B3DFD60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19760FA5-3D03-5E7F-2452-BE70ECBF1011}"/>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81109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19DFFC-A99B-CB39-DF66-0FDB160C236E}"/>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B888D378-90A5-30CC-84E7-F4518F00CE0E}"/>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4" name="Marcador de pie de página 3">
            <a:extLst>
              <a:ext uri="{FF2B5EF4-FFF2-40B4-BE49-F238E27FC236}">
                <a16:creationId xmlns:a16="http://schemas.microsoft.com/office/drawing/2014/main" id="{0A879436-735C-8760-A050-9A6D227022F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A567C04-D6BB-9FB3-D0B9-605E1DB49B24}"/>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813437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6378B-44D0-3DD1-67A4-1ECFD8AB3EB7}"/>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3" name="Marcador de pie de página 2">
            <a:extLst>
              <a:ext uri="{FF2B5EF4-FFF2-40B4-BE49-F238E27FC236}">
                <a16:creationId xmlns:a16="http://schemas.microsoft.com/office/drawing/2014/main" id="{AD17646B-D1FE-6989-550D-9AFB987A68F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17A4702-7E00-0802-CFDD-5C2C7AEA32C6}"/>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257546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56105E-D200-A4C5-83BD-7EFEB228D07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D7049361-5D2A-A772-5038-FB3F2695C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60435149-C98A-5DA2-D5A4-17B849864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36DD2E5-268B-BA5F-E32F-5A21791C3C06}"/>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6" name="Marcador de pie de página 5">
            <a:extLst>
              <a:ext uri="{FF2B5EF4-FFF2-40B4-BE49-F238E27FC236}">
                <a16:creationId xmlns:a16="http://schemas.microsoft.com/office/drawing/2014/main" id="{549819E1-6A25-DEED-A3BF-11B9E91E3C3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CE7274-834F-C090-344A-70DD02902E58}"/>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787296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1A39F-5E7D-3FC7-7D5A-5DEC644C171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0194BB09-181E-09FB-8055-0F929EF32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592B625-1D16-0482-4367-275C4C4A30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2C6D22E-8539-0CE7-BA07-A83B3082B1FF}"/>
              </a:ext>
            </a:extLst>
          </p:cNvPr>
          <p:cNvSpPr>
            <a:spLocks noGrp="1"/>
          </p:cNvSpPr>
          <p:nvPr>
            <p:ph type="dt" sz="half" idx="10"/>
          </p:nvPr>
        </p:nvSpPr>
        <p:spPr/>
        <p:txBody>
          <a:bodyPr/>
          <a:lstStyle/>
          <a:p>
            <a:fld id="{DD897AD4-583E-7842-A35F-ED27D57BC89F}" type="datetimeFigureOut">
              <a:rPr lang="es-CO" smtClean="0"/>
              <a:t>25/07/25</a:t>
            </a:fld>
            <a:endParaRPr lang="es-CO"/>
          </a:p>
        </p:txBody>
      </p:sp>
      <p:sp>
        <p:nvSpPr>
          <p:cNvPr id="6" name="Marcador de pie de página 5">
            <a:extLst>
              <a:ext uri="{FF2B5EF4-FFF2-40B4-BE49-F238E27FC236}">
                <a16:creationId xmlns:a16="http://schemas.microsoft.com/office/drawing/2014/main" id="{1EB60DAE-A38C-A811-9101-B5F53392780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8228933-8BF6-DF2D-CC44-2EDF4136E1D9}"/>
              </a:ext>
            </a:extLst>
          </p:cNvPr>
          <p:cNvSpPr>
            <a:spLocks noGrp="1"/>
          </p:cNvSpPr>
          <p:nvPr>
            <p:ph type="sldNum" sz="quarter" idx="12"/>
          </p:nvPr>
        </p:nvSpPr>
        <p:spPr/>
        <p:txBody>
          <a:bodyPr/>
          <a:lstStyle/>
          <a:p>
            <a:fld id="{59ED67FA-A930-E64A-AF4B-E6509F969BAE}" type="slidenum">
              <a:rPr lang="es-CO" smtClean="0"/>
              <a:t>‹Nº›</a:t>
            </a:fld>
            <a:endParaRPr lang="es-CO"/>
          </a:p>
        </p:txBody>
      </p:sp>
    </p:spTree>
    <p:extLst>
      <p:ext uri="{BB962C8B-B14F-4D97-AF65-F5344CB8AC3E}">
        <p14:creationId xmlns:p14="http://schemas.microsoft.com/office/powerpoint/2010/main" val="46135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5BCE8A8-AB98-7538-164C-4196EDE80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BB88D249-7983-BFB0-5864-7A76B52FDF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3238A5CB-AF3A-85A2-268B-EED91D892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897AD4-583E-7842-A35F-ED27D57BC89F}" type="datetimeFigureOut">
              <a:rPr lang="es-CO" smtClean="0"/>
              <a:t>25/07/25</a:t>
            </a:fld>
            <a:endParaRPr lang="es-CO"/>
          </a:p>
        </p:txBody>
      </p:sp>
      <p:sp>
        <p:nvSpPr>
          <p:cNvPr id="5" name="Marcador de pie de página 4">
            <a:extLst>
              <a:ext uri="{FF2B5EF4-FFF2-40B4-BE49-F238E27FC236}">
                <a16:creationId xmlns:a16="http://schemas.microsoft.com/office/drawing/2014/main" id="{7408B59F-538D-2400-F1B9-394152E5A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AC0B7DEF-4009-DFDC-5AAB-92AC1086A3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ED67FA-A930-E64A-AF4B-E6509F969BAE}" type="slidenum">
              <a:rPr lang="es-CO" smtClean="0"/>
              <a:t>‹Nº›</a:t>
            </a:fld>
            <a:endParaRPr lang="es-CO"/>
          </a:p>
        </p:txBody>
      </p:sp>
    </p:spTree>
    <p:extLst>
      <p:ext uri="{BB962C8B-B14F-4D97-AF65-F5344CB8AC3E}">
        <p14:creationId xmlns:p14="http://schemas.microsoft.com/office/powerpoint/2010/main" val="467477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ducacionbogota-my.sharepoint.com/:v:/g/personal/asalamanca_educacionbogota_gov_co/EbS5xAvSN11GrX85RRr_tmIBULK7geRpkwM1q6rEBkiG1g?nav=eyJyZWZlcnJhbEluZm8iOnsicmVmZXJyYWxBcHAiOiJTdHJlYW1XZWJBcHAiLCJyZWZlcnJhbFZpZXciOiJTaGFyZURpYWxvZy1MaW5rIiwicmVmZXJyYWxBcHBQbGF0Zm9ybSI6IldlYiIsInJlZmVycmFsTW9kZSI6InZpZXcifX0%3D&amp;e=gYak9I"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educacionbogota-my.sharepoint.com/:v:/g/personal/asalamanca_educacionbogota_gov_co/EWdRKtTpjnVGuid7Y9Z3oZgB0H4JWl4fCzQcCHkFhmGcaQ?e=rHsggs&amp;nav=eyJyZWZlcnJhbEluZm8iOnsicmVmZXJyYWxBcHAiOiJTdHJlYW1XZWJBcHAiLCJyZWZlcnJhbFZpZXciOiJTaGFyZURpYWxvZy1MaW5rIiwicmVmZXJyYWxBcHBQbGF0Zm9ybSI6IldlYiIsInJlZmVycmFsTW9kZSI6InZpZXcifX0%3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Math And Science Formulas">
            <a:extLst>
              <a:ext uri="{FF2B5EF4-FFF2-40B4-BE49-F238E27FC236}">
                <a16:creationId xmlns:a16="http://schemas.microsoft.com/office/drawing/2014/main" id="{377B7BEE-31C4-E269-8AD9-8218168F25D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99F74BF-1C56-FDEA-F718-D2B521A2A1E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s-CO" sz="5200" dirty="0">
                <a:solidFill>
                  <a:srgbClr val="FFFFFF"/>
                </a:solidFill>
              </a:rPr>
              <a:t>Seguridad Informática</a:t>
            </a:r>
          </a:p>
        </p:txBody>
      </p:sp>
      <p:sp>
        <p:nvSpPr>
          <p:cNvPr id="3" name="Subtítulo 2">
            <a:extLst>
              <a:ext uri="{FF2B5EF4-FFF2-40B4-BE49-F238E27FC236}">
                <a16:creationId xmlns:a16="http://schemas.microsoft.com/office/drawing/2014/main" id="{887B88F7-A1A9-209A-0A3D-7D03DCAAE128}"/>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s-CO">
                <a:solidFill>
                  <a:srgbClr val="FFFFFF"/>
                </a:solidFill>
              </a:rPr>
              <a:t>Ing. Andrés Mauricio Salamanca Arias</a:t>
            </a:r>
          </a:p>
          <a:p>
            <a:r>
              <a:rPr lang="es-CO">
                <a:solidFill>
                  <a:srgbClr val="FFFFFF"/>
                </a:solidFill>
              </a:rPr>
              <a:t>andres.salamanca@unimilitar.edu.co</a:t>
            </a:r>
          </a:p>
        </p:txBody>
      </p:sp>
    </p:spTree>
    <p:extLst>
      <p:ext uri="{BB962C8B-B14F-4D97-AF65-F5344CB8AC3E}">
        <p14:creationId xmlns:p14="http://schemas.microsoft.com/office/powerpoint/2010/main" val="36116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EA84DFC0-66F3-20E8-4D22-553481D3DBCA}"/>
              </a:ext>
            </a:extLst>
          </p:cNvPr>
          <p:cNvSpPr>
            <a:spLocks noGrp="1"/>
          </p:cNvSpPr>
          <p:nvPr>
            <p:ph type="title"/>
          </p:nvPr>
        </p:nvSpPr>
        <p:spPr>
          <a:xfrm>
            <a:off x="686834" y="1153572"/>
            <a:ext cx="3200400" cy="4461163"/>
          </a:xfrm>
        </p:spPr>
        <p:txBody>
          <a:bodyPr>
            <a:normAutofit/>
          </a:bodyPr>
          <a:lstStyle/>
          <a:p>
            <a:r>
              <a:rPr lang="es-CO">
                <a:solidFill>
                  <a:srgbClr val="FFFFFF"/>
                </a:solidFill>
              </a:rPr>
              <a:t>Términos clave</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Marcador de contenido 4">
            <a:extLst>
              <a:ext uri="{FF2B5EF4-FFF2-40B4-BE49-F238E27FC236}">
                <a16:creationId xmlns:a16="http://schemas.microsoft.com/office/drawing/2014/main" id="{6D2E97BD-7A78-321B-0B00-ADDECCAA6366}"/>
              </a:ext>
            </a:extLst>
          </p:cNvPr>
          <p:cNvSpPr>
            <a:spLocks noGrp="1"/>
          </p:cNvSpPr>
          <p:nvPr>
            <p:ph idx="1"/>
          </p:nvPr>
        </p:nvSpPr>
        <p:spPr>
          <a:xfrm>
            <a:off x="4447308" y="591344"/>
            <a:ext cx="6906491" cy="5585619"/>
          </a:xfrm>
        </p:spPr>
        <p:txBody>
          <a:bodyPr anchor="ctr">
            <a:normAutofit/>
          </a:bodyPr>
          <a:lstStyle/>
          <a:p>
            <a:r>
              <a:rPr lang="es-CO" sz="1800" b="1"/>
              <a:t>Ciberseguridad:</a:t>
            </a:r>
            <a:r>
              <a:rPr lang="es-CO" sz="1800"/>
              <a:t> todo lo que implica proteger el acceso o uso no autorizado de datos electrónicos.</a:t>
            </a:r>
          </a:p>
          <a:p>
            <a:r>
              <a:rPr lang="es-CO" sz="1800" b="1"/>
              <a:t>Seguridad de la información:</a:t>
            </a:r>
            <a:r>
              <a:rPr lang="es-CO" sz="1800"/>
              <a:t> medidas para resguardar y proteger la información buscando mantener la confidencialidad, la disponibilidad e integridad de datos.</a:t>
            </a:r>
          </a:p>
          <a:p>
            <a:r>
              <a:rPr lang="es-CO" sz="1800" b="1"/>
              <a:t>Código seguro:</a:t>
            </a:r>
            <a:r>
              <a:rPr lang="es-CO" sz="1800"/>
              <a:t> es una área de la ciberseguridad que se dedica a asegurar que el desarrollo de software cumpla con requisitos funcionales de ciberseguridad y normativas según el caso de uso.</a:t>
            </a:r>
          </a:p>
          <a:p>
            <a:r>
              <a:rPr lang="es-CO" sz="1800" b="1"/>
              <a:t>Seguridad aplicativa</a:t>
            </a:r>
            <a:r>
              <a:rPr lang="es-CO" sz="1800"/>
              <a:t> en este segmento encuentras el </a:t>
            </a:r>
            <a:r>
              <a:rPr lang="es-CO" sz="1800" err="1"/>
              <a:t>pentesting</a:t>
            </a:r>
            <a:r>
              <a:rPr lang="es-CO" sz="1800"/>
              <a:t>, que se dedica a realizar pruebas de penetración y análisis de vulnerabilidades. Es decir, se simula el "hackeo" o ataque informático de manera ética/legal sobre un aplicativo web, móvil o la red para encontrar vulnerabilidades, reportarlas a los desarrolladores o administradores del sistema y protegerse de ataques reales.</a:t>
            </a:r>
          </a:p>
          <a:p>
            <a:r>
              <a:rPr lang="es-CO" sz="1800" b="1"/>
              <a:t>Criptografía:</a:t>
            </a:r>
            <a:r>
              <a:rPr lang="es-CO" sz="1800"/>
              <a:t> es un área que estudia el cifrado de información, busca que un mensaje solo pueda ser leído por personas autorizadas.</a:t>
            </a:r>
          </a:p>
          <a:p>
            <a:endParaRPr lang="es-CO" sz="1800"/>
          </a:p>
        </p:txBody>
      </p:sp>
    </p:spTree>
    <p:extLst>
      <p:ext uri="{BB962C8B-B14F-4D97-AF65-F5344CB8AC3E}">
        <p14:creationId xmlns:p14="http://schemas.microsoft.com/office/powerpoint/2010/main" val="877207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F1BAC0-0A41-B0EB-C8A6-4C11A84F2EB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9A6D7DD4-826F-FE54-FCD0-AADB796CC428}"/>
              </a:ext>
            </a:extLst>
          </p:cNvPr>
          <p:cNvSpPr>
            <a:spLocks noGrp="1"/>
          </p:cNvSpPr>
          <p:nvPr>
            <p:ph type="title"/>
          </p:nvPr>
        </p:nvSpPr>
        <p:spPr>
          <a:xfrm>
            <a:off x="686834" y="1153572"/>
            <a:ext cx="3200400" cy="4461163"/>
          </a:xfrm>
        </p:spPr>
        <p:txBody>
          <a:bodyPr>
            <a:normAutofit/>
          </a:bodyPr>
          <a:lstStyle/>
          <a:p>
            <a:r>
              <a:rPr lang="es-CO">
                <a:solidFill>
                  <a:srgbClr val="FFFFFF"/>
                </a:solidFill>
              </a:rPr>
              <a:t>Términos clave</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Marcador de contenido 4">
            <a:extLst>
              <a:ext uri="{FF2B5EF4-FFF2-40B4-BE49-F238E27FC236}">
                <a16:creationId xmlns:a16="http://schemas.microsoft.com/office/drawing/2014/main" id="{B6AAECEB-331E-65FA-2A72-55B03682FE0A}"/>
              </a:ext>
            </a:extLst>
          </p:cNvPr>
          <p:cNvSpPr>
            <a:spLocks noGrp="1"/>
          </p:cNvSpPr>
          <p:nvPr>
            <p:ph idx="1"/>
          </p:nvPr>
        </p:nvSpPr>
        <p:spPr>
          <a:xfrm>
            <a:off x="4447308" y="591344"/>
            <a:ext cx="6906491" cy="5585619"/>
          </a:xfrm>
        </p:spPr>
        <p:txBody>
          <a:bodyPr anchor="ctr">
            <a:normAutofit/>
          </a:bodyPr>
          <a:lstStyle/>
          <a:p>
            <a:r>
              <a:rPr lang="es-CO" sz="1800" b="1"/>
              <a:t>Esteganografía:</a:t>
            </a:r>
            <a:r>
              <a:rPr lang="es-CO" sz="1800"/>
              <a:t> es una técnica que consiste en insertar un mensaje secreto dentro de una información aparentemente inocua.</a:t>
            </a:r>
          </a:p>
          <a:p>
            <a:r>
              <a:rPr lang="es-CO" sz="1800" b="1"/>
              <a:t>Redes computacionales:</a:t>
            </a:r>
            <a:r>
              <a:rPr lang="es-CO" sz="1800"/>
              <a:t> es el área de la informática que estudia la comunicación o interconexión entre dos computadoras mediante una tecnología. </a:t>
            </a:r>
          </a:p>
          <a:p>
            <a:r>
              <a:rPr lang="es-CO" sz="1800" b="1"/>
              <a:t>Ingeniería social:</a:t>
            </a:r>
            <a:r>
              <a:rPr lang="es-CO" sz="1800"/>
              <a:t> consiste en técnicas de manipulación que tienen el objetivo de obtener información de interés para el atacante, ciertos accesos o permisos en un sistema. Dicha manipulación se realiza sobre usuarios legítimos, sin que ellos se den cuenta. Por ejemplo, el empleado de un banco.</a:t>
            </a:r>
          </a:p>
          <a:p>
            <a:r>
              <a:rPr lang="es-CO" sz="1800" b="1" err="1"/>
              <a:t>Ciberinteligencia</a:t>
            </a:r>
            <a:r>
              <a:rPr lang="es-CO" sz="1800" b="1"/>
              <a:t>:</a:t>
            </a:r>
            <a:r>
              <a:rPr lang="es-CO" sz="1800"/>
              <a:t> adquisición y análisis de información para identificar, rastrear y predecir las capacidades, intenciones y actividades cibernéticas que ayuden a identificar amenazas.</a:t>
            </a:r>
          </a:p>
          <a:p>
            <a:r>
              <a:rPr lang="es-CO" sz="1800" b="1"/>
              <a:t>Ingeniería forense:</a:t>
            </a:r>
            <a:r>
              <a:rPr lang="es-CO" sz="1800"/>
              <a:t> la ingeniería forense consiste en identificar la causa en el fallo de un sistema ya sea para mejorarlo o encontrar a los responsables.</a:t>
            </a:r>
          </a:p>
        </p:txBody>
      </p:sp>
    </p:spTree>
    <p:extLst>
      <p:ext uri="{BB962C8B-B14F-4D97-AF65-F5344CB8AC3E}">
        <p14:creationId xmlns:p14="http://schemas.microsoft.com/office/powerpoint/2010/main" val="633870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3CCD22-90C7-D4C2-A3D6-4D1F776089B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E05A593E-6484-C7E8-9907-960A3AD7FE6C}"/>
              </a:ext>
            </a:extLst>
          </p:cNvPr>
          <p:cNvSpPr>
            <a:spLocks noGrp="1"/>
          </p:cNvSpPr>
          <p:nvPr>
            <p:ph type="title"/>
          </p:nvPr>
        </p:nvSpPr>
        <p:spPr>
          <a:xfrm>
            <a:off x="686834" y="1153572"/>
            <a:ext cx="3200400" cy="4461163"/>
          </a:xfrm>
        </p:spPr>
        <p:txBody>
          <a:bodyPr>
            <a:normAutofit/>
          </a:bodyPr>
          <a:lstStyle/>
          <a:p>
            <a:r>
              <a:rPr lang="es-CO">
                <a:solidFill>
                  <a:srgbClr val="FFFFFF"/>
                </a:solidFill>
              </a:rPr>
              <a:t>Términos clave</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Marcador de contenido 4">
            <a:extLst>
              <a:ext uri="{FF2B5EF4-FFF2-40B4-BE49-F238E27FC236}">
                <a16:creationId xmlns:a16="http://schemas.microsoft.com/office/drawing/2014/main" id="{A08CD57A-F19F-7ADB-831C-93C67C18002D}"/>
              </a:ext>
            </a:extLst>
          </p:cNvPr>
          <p:cNvSpPr>
            <a:spLocks noGrp="1"/>
          </p:cNvSpPr>
          <p:nvPr>
            <p:ph idx="1"/>
          </p:nvPr>
        </p:nvSpPr>
        <p:spPr>
          <a:xfrm>
            <a:off x="4447308" y="591344"/>
            <a:ext cx="6906491" cy="5585619"/>
          </a:xfrm>
        </p:spPr>
        <p:txBody>
          <a:bodyPr anchor="ctr">
            <a:normAutofit/>
          </a:bodyPr>
          <a:lstStyle/>
          <a:p>
            <a:r>
              <a:rPr lang="es-CO" sz="1300" b="1"/>
              <a:t>Scripting:</a:t>
            </a:r>
            <a:r>
              <a:rPr lang="es-CO" sz="1300"/>
              <a:t> es un área de especialización que automatiza tareas y herramientas de hacking como </a:t>
            </a:r>
            <a:r>
              <a:rPr lang="es-CO" sz="1300" err="1"/>
              <a:t>exploits</a:t>
            </a:r>
            <a:r>
              <a:rPr lang="es-CO" sz="1300"/>
              <a:t>, para facilitar las auditorías de ciberseguridad o la búsqueda de vulnerabilidades.</a:t>
            </a:r>
          </a:p>
          <a:p>
            <a:r>
              <a:rPr lang="es-CO" sz="1300" b="1"/>
              <a:t>Malware:</a:t>
            </a:r>
            <a:r>
              <a:rPr lang="es-CO" sz="1300"/>
              <a:t> esta es simple, significa Software Malicioso. Es decir, es una pieza de software que tiene la intención de obtener, alterar o afectar alguna pieza de información digital. Hay de varios tipos:</a:t>
            </a:r>
          </a:p>
          <a:p>
            <a:pPr lvl="1"/>
            <a:r>
              <a:rPr lang="es-CO" sz="1300" b="1"/>
              <a:t>Spyware:</a:t>
            </a:r>
            <a:r>
              <a:rPr lang="es-CO" sz="1300"/>
              <a:t> es una clase de malware espía que puede capturar todo lo que sucede en el equipo infectado e incluso controlarlo. Normalmente detrás de esto hay una persona con otro software que controla el spyware, llamado "Comando y Control".</a:t>
            </a:r>
          </a:p>
          <a:p>
            <a:pPr lvl="1"/>
            <a:r>
              <a:rPr lang="es-CO" sz="1300" b="1"/>
              <a:t>Virus:</a:t>
            </a:r>
            <a:r>
              <a:rPr lang="es-CO" sz="1300"/>
              <a:t> cualquier código que puede infectar tu computadora.</a:t>
            </a:r>
          </a:p>
          <a:p>
            <a:pPr lvl="1"/>
            <a:r>
              <a:rPr lang="es-CO" sz="1300" b="1"/>
              <a:t>Troyanos:</a:t>
            </a:r>
            <a:r>
              <a:rPr lang="es-CO" sz="1300"/>
              <a:t> virus que aparenta hacer otra cosa mientras en realidad tiene intenciones maliciosas.</a:t>
            </a:r>
          </a:p>
          <a:p>
            <a:pPr lvl="1"/>
            <a:r>
              <a:rPr lang="es-CO" sz="1300" b="1" err="1"/>
              <a:t>Ransomware</a:t>
            </a:r>
            <a:r>
              <a:rPr lang="es-CO" sz="1300" b="1"/>
              <a:t>:</a:t>
            </a:r>
            <a:r>
              <a:rPr lang="es-CO" sz="1300"/>
              <a:t> es un software que secuestra tu computador, tomando control de este hasta que pagues una suma de rescate.</a:t>
            </a:r>
          </a:p>
          <a:p>
            <a:pPr lvl="1"/>
            <a:r>
              <a:rPr lang="es-CO" sz="1300" b="1" err="1"/>
              <a:t>Rootkits</a:t>
            </a:r>
            <a:r>
              <a:rPr lang="es-CO" sz="1300" b="1"/>
              <a:t>:</a:t>
            </a:r>
            <a:r>
              <a:rPr lang="es-CO" sz="1300"/>
              <a:t> es un malware que tiene como objetivo ganar privilegios administrativos tratando de llegar al </a:t>
            </a:r>
            <a:r>
              <a:rPr lang="es-CO" sz="1300" err="1"/>
              <a:t>kernel</a:t>
            </a:r>
            <a:r>
              <a:rPr lang="es-CO" sz="1300"/>
              <a:t>.</a:t>
            </a:r>
          </a:p>
          <a:p>
            <a:endParaRPr lang="es-CO" sz="1300"/>
          </a:p>
        </p:txBody>
      </p:sp>
    </p:spTree>
    <p:extLst>
      <p:ext uri="{BB962C8B-B14F-4D97-AF65-F5344CB8AC3E}">
        <p14:creationId xmlns:p14="http://schemas.microsoft.com/office/powerpoint/2010/main" val="231653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c 1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BC3C320-0FBE-5558-56D2-0BD5B6515268}"/>
              </a:ext>
            </a:extLst>
          </p:cNvPr>
          <p:cNvSpPr>
            <a:spLocks noGrp="1"/>
          </p:cNvSpPr>
          <p:nvPr>
            <p:ph type="title"/>
          </p:nvPr>
        </p:nvSpPr>
        <p:spPr>
          <a:xfrm>
            <a:off x="892818" y="1370171"/>
            <a:ext cx="5085580" cy="2387600"/>
          </a:xfrm>
        </p:spPr>
        <p:txBody>
          <a:bodyPr vert="horz" lIns="91440" tIns="45720" rIns="91440" bIns="45720" rtlCol="0" anchor="b">
            <a:normAutofit/>
          </a:bodyPr>
          <a:lstStyle/>
          <a:p>
            <a:r>
              <a:rPr lang="en-US" sz="6000">
                <a:solidFill>
                  <a:schemeClr val="bg1"/>
                </a:solidFill>
              </a:rPr>
              <a:t>Caso de ejemplo</a:t>
            </a:r>
          </a:p>
        </p:txBody>
      </p:sp>
      <p:sp>
        <p:nvSpPr>
          <p:cNvPr id="3" name="Marcador de contenido 2">
            <a:extLst>
              <a:ext uri="{FF2B5EF4-FFF2-40B4-BE49-F238E27FC236}">
                <a16:creationId xmlns:a16="http://schemas.microsoft.com/office/drawing/2014/main" id="{85C95ACB-FAE5-AB92-F0AE-33428ECBE148}"/>
              </a:ext>
            </a:extLst>
          </p:cNvPr>
          <p:cNvSpPr>
            <a:spLocks noGrp="1"/>
          </p:cNvSpPr>
          <p:nvPr>
            <p:ph idx="1"/>
          </p:nvPr>
        </p:nvSpPr>
        <p:spPr>
          <a:xfrm>
            <a:off x="892818" y="3849845"/>
            <a:ext cx="5085580" cy="1881751"/>
          </a:xfrm>
        </p:spPr>
        <p:txBody>
          <a:bodyPr vert="horz" lIns="91440" tIns="45720" rIns="91440" bIns="45720" rtlCol="0">
            <a:normAutofit/>
          </a:bodyPr>
          <a:lstStyle/>
          <a:p>
            <a:pPr marL="0" indent="0">
              <a:buNone/>
            </a:pPr>
            <a:r>
              <a:rPr lang="en-US" sz="2400" dirty="0" err="1">
                <a:solidFill>
                  <a:schemeClr val="bg1"/>
                </a:solidFill>
              </a:rPr>
              <a:t>Hackeo</a:t>
            </a:r>
            <a:r>
              <a:rPr lang="en-US" sz="2400" dirty="0">
                <a:solidFill>
                  <a:schemeClr val="bg1"/>
                </a:solidFill>
              </a:rPr>
              <a:t> de </a:t>
            </a:r>
            <a:r>
              <a:rPr lang="en-US" sz="2400" dirty="0" err="1">
                <a:solidFill>
                  <a:schemeClr val="bg1"/>
                </a:solidFill>
              </a:rPr>
              <a:t>iOs</a:t>
            </a:r>
            <a:r>
              <a:rPr lang="en-US" sz="2400" dirty="0">
                <a:solidFill>
                  <a:schemeClr val="bg1"/>
                </a:solidFill>
              </a:rPr>
              <a:t> 14</a:t>
            </a:r>
          </a:p>
          <a:p>
            <a:pPr marL="0" indent="0">
              <a:buNone/>
            </a:pPr>
            <a:r>
              <a:rPr lang="en-US" sz="2400" dirty="0">
                <a:solidFill>
                  <a:schemeClr val="bg1"/>
                </a:solidFill>
              </a:rPr>
              <a:t>https://</a:t>
            </a:r>
            <a:r>
              <a:rPr lang="en-US" sz="2400" dirty="0" err="1">
                <a:solidFill>
                  <a:schemeClr val="bg1"/>
                </a:solidFill>
              </a:rPr>
              <a:t>www.vice.com</a:t>
            </a:r>
            <a:r>
              <a:rPr lang="en-US" sz="2400" dirty="0">
                <a:solidFill>
                  <a:schemeClr val="bg1"/>
                </a:solidFill>
              </a:rPr>
              <a:t>/es/article/como-llego-el-nuevo-ios-a-manos-de-hackers-meses-antes-de-su-lanzamiento/</a:t>
            </a:r>
          </a:p>
        </p:txBody>
      </p:sp>
      <p:sp>
        <p:nvSpPr>
          <p:cNvPr id="14" name="Oval 1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DD570779-1239-EEBA-0ABA-879D2316AE51}"/>
              </a:ext>
            </a:extLst>
          </p:cNvPr>
          <p:cNvPicPr>
            <a:picLocks noChangeAspect="1"/>
          </p:cNvPicPr>
          <p:nvPr/>
        </p:nvPicPr>
        <p:blipFill>
          <a:blip r:embed="rId2"/>
          <a:srcRect r="2" b="2"/>
          <a:stretch>
            <a:fillRect/>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6" name="Rectangle 1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52D9BBE5-43DA-3588-6884-FE185CACF9F3}"/>
              </a:ext>
            </a:extLst>
          </p:cNvPr>
          <p:cNvSpPr>
            <a:spLocks noGrp="1"/>
          </p:cNvSpPr>
          <p:nvPr>
            <p:ph type="title"/>
          </p:nvPr>
        </p:nvSpPr>
        <p:spPr>
          <a:xfrm>
            <a:off x="5894962" y="479493"/>
            <a:ext cx="5458838" cy="1325563"/>
          </a:xfrm>
        </p:spPr>
        <p:txBody>
          <a:bodyPr>
            <a:normAutofit/>
          </a:bodyPr>
          <a:lstStyle/>
          <a:p>
            <a:r>
              <a:rPr lang="es-CO" dirty="0"/>
              <a:t>Caso de ejemplo</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n 7">
            <a:extLst>
              <a:ext uri="{FF2B5EF4-FFF2-40B4-BE49-F238E27FC236}">
                <a16:creationId xmlns:a16="http://schemas.microsoft.com/office/drawing/2014/main" id="{82D066B1-98A2-156E-5BCA-C8AF109326C5}"/>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Marcador de contenido 2">
            <a:extLst>
              <a:ext uri="{FF2B5EF4-FFF2-40B4-BE49-F238E27FC236}">
                <a16:creationId xmlns:a16="http://schemas.microsoft.com/office/drawing/2014/main" id="{8F338512-5039-3C13-F11C-387B1A928B7F}"/>
              </a:ext>
            </a:extLst>
          </p:cNvPr>
          <p:cNvSpPr>
            <a:spLocks noGrp="1"/>
          </p:cNvSpPr>
          <p:nvPr>
            <p:ph idx="1"/>
          </p:nvPr>
        </p:nvSpPr>
        <p:spPr>
          <a:xfrm>
            <a:off x="5894962" y="1984443"/>
            <a:ext cx="5458838" cy="4192520"/>
          </a:xfrm>
        </p:spPr>
        <p:txBody>
          <a:bodyPr>
            <a:normAutofit/>
          </a:bodyPr>
          <a:lstStyle/>
          <a:p>
            <a:r>
              <a:rPr lang="es-CO" dirty="0"/>
              <a:t>Hacking en Latinoamérica</a:t>
            </a:r>
          </a:p>
          <a:p>
            <a:r>
              <a:rPr lang="es-CO" dirty="0"/>
              <a:t>Ciber inteligencia</a:t>
            </a:r>
          </a:p>
          <a:p>
            <a:endParaRPr lang="es-CO" dirty="0"/>
          </a:p>
          <a:p>
            <a:r>
              <a:rPr lang="es-CO" dirty="0"/>
              <a:t>https://</a:t>
            </a:r>
            <a:r>
              <a:rPr lang="es-CO" dirty="0" err="1"/>
              <a:t>static.platzi.com</a:t>
            </a:r>
            <a:r>
              <a:rPr lang="es-CO" dirty="0"/>
              <a:t>/media/</a:t>
            </a:r>
            <a:r>
              <a:rPr lang="es-CO" dirty="0" err="1"/>
              <a:t>public</a:t>
            </a:r>
            <a:r>
              <a:rPr lang="es-CO" dirty="0"/>
              <a:t>/</a:t>
            </a:r>
            <a:r>
              <a:rPr lang="es-CO" dirty="0" err="1"/>
              <a:t>uploads</a:t>
            </a:r>
            <a:r>
              <a:rPr lang="es-CO" dirty="0"/>
              <a:t>/slides-guia-seguridad-informatica_c0c33110-4188-4673-a249-b1be8b2de656.pdf</a:t>
            </a:r>
          </a:p>
        </p:txBody>
      </p:sp>
    </p:spTree>
    <p:extLst>
      <p:ext uri="{BB962C8B-B14F-4D97-AF65-F5344CB8AC3E}">
        <p14:creationId xmlns:p14="http://schemas.microsoft.com/office/powerpoint/2010/main" val="3487451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A1F89A-7EFD-6B06-3D95-4E548E7F1CB1}"/>
              </a:ext>
            </a:extLst>
          </p:cNvPr>
          <p:cNvSpPr>
            <a:spLocks noGrp="1"/>
          </p:cNvSpPr>
          <p:nvPr>
            <p:ph type="title"/>
          </p:nvPr>
        </p:nvSpPr>
        <p:spPr>
          <a:xfrm>
            <a:off x="5894962" y="479493"/>
            <a:ext cx="5458838" cy="1325563"/>
          </a:xfrm>
        </p:spPr>
        <p:txBody>
          <a:bodyPr>
            <a:normAutofit/>
          </a:bodyPr>
          <a:lstStyle/>
          <a:p>
            <a:r>
              <a:rPr lang="es-CO" dirty="0"/>
              <a:t>Caso de ejemplo</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id="{81CAC7B9-C06A-9A5B-4A71-55F3725C2902}"/>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Marcador de contenido 2">
            <a:extLst>
              <a:ext uri="{FF2B5EF4-FFF2-40B4-BE49-F238E27FC236}">
                <a16:creationId xmlns:a16="http://schemas.microsoft.com/office/drawing/2014/main" id="{2DA3C847-5CDB-909C-45E2-5EB6B347D6BF}"/>
              </a:ext>
            </a:extLst>
          </p:cNvPr>
          <p:cNvSpPr>
            <a:spLocks noGrp="1"/>
          </p:cNvSpPr>
          <p:nvPr>
            <p:ph idx="1"/>
          </p:nvPr>
        </p:nvSpPr>
        <p:spPr>
          <a:xfrm>
            <a:off x="5894962" y="1984443"/>
            <a:ext cx="5458838" cy="4192520"/>
          </a:xfrm>
        </p:spPr>
        <p:txBody>
          <a:bodyPr>
            <a:normAutofit/>
          </a:bodyPr>
          <a:lstStyle/>
          <a:p>
            <a:r>
              <a:rPr lang="es-CO" dirty="0"/>
              <a:t>Historia de Marcus Hutchins</a:t>
            </a:r>
          </a:p>
          <a:p>
            <a:r>
              <a:rPr lang="es-CO" dirty="0"/>
              <a:t>https://</a:t>
            </a:r>
            <a:r>
              <a:rPr lang="es-CO" dirty="0" err="1"/>
              <a:t>www.wired.com</a:t>
            </a:r>
            <a:r>
              <a:rPr lang="es-CO" dirty="0"/>
              <a:t>/</a:t>
            </a:r>
            <a:r>
              <a:rPr lang="es-CO" dirty="0" err="1"/>
              <a:t>story</a:t>
            </a:r>
            <a:r>
              <a:rPr lang="es-CO" dirty="0"/>
              <a:t>/</a:t>
            </a:r>
            <a:r>
              <a:rPr lang="es-CO" dirty="0" err="1"/>
              <a:t>confessions</a:t>
            </a:r>
            <a:r>
              <a:rPr lang="es-CO" dirty="0"/>
              <a:t>-</a:t>
            </a:r>
            <a:r>
              <a:rPr lang="es-CO" dirty="0" err="1"/>
              <a:t>marcus</a:t>
            </a:r>
            <a:r>
              <a:rPr lang="es-CO" dirty="0"/>
              <a:t>-</a:t>
            </a:r>
            <a:r>
              <a:rPr lang="es-CO" dirty="0" err="1"/>
              <a:t>hutchins</a:t>
            </a:r>
            <a:r>
              <a:rPr lang="es-CO" dirty="0"/>
              <a:t>-hacker-</a:t>
            </a:r>
            <a:r>
              <a:rPr lang="es-CO" dirty="0" err="1"/>
              <a:t>who</a:t>
            </a:r>
            <a:r>
              <a:rPr lang="es-CO" dirty="0"/>
              <a:t>-</a:t>
            </a:r>
            <a:r>
              <a:rPr lang="es-CO" dirty="0" err="1"/>
              <a:t>saved</a:t>
            </a:r>
            <a:r>
              <a:rPr lang="es-CO" dirty="0"/>
              <a:t>-</a:t>
            </a:r>
            <a:r>
              <a:rPr lang="es-CO" dirty="0" err="1"/>
              <a:t>the</a:t>
            </a:r>
            <a:r>
              <a:rPr lang="es-CO" dirty="0"/>
              <a:t>-internet/</a:t>
            </a:r>
          </a:p>
          <a:p>
            <a:r>
              <a:rPr lang="es-CO" dirty="0"/>
              <a:t>https://</a:t>
            </a:r>
            <a:r>
              <a:rPr lang="es-CO" dirty="0" err="1"/>
              <a:t>www.xataka.com</a:t>
            </a:r>
            <a:r>
              <a:rPr lang="es-CO" dirty="0"/>
              <a:t>/seguridad/marcus-hutchins-el-joven-que-detuvo-el-ransomware-wannacry-ha-sido-detenido-por-el-fbi-en-ee-uu</a:t>
            </a:r>
          </a:p>
        </p:txBody>
      </p:sp>
    </p:spTree>
    <p:extLst>
      <p:ext uri="{BB962C8B-B14F-4D97-AF65-F5344CB8AC3E}">
        <p14:creationId xmlns:p14="http://schemas.microsoft.com/office/powerpoint/2010/main" val="2388675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76A1B86-DC99-46B9-B5AA-A7E928EA9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304FFE-74E9-4316-B822-F35A685E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D4DC07-3C6E-4EC6-075F-208ACE8E7ACB}"/>
              </a:ext>
            </a:extLst>
          </p:cNvPr>
          <p:cNvSpPr>
            <a:spLocks noGrp="1"/>
          </p:cNvSpPr>
          <p:nvPr>
            <p:ph type="title"/>
          </p:nvPr>
        </p:nvSpPr>
        <p:spPr>
          <a:xfrm>
            <a:off x="5162550" y="1562669"/>
            <a:ext cx="5636113" cy="2456597"/>
          </a:xfrm>
        </p:spPr>
        <p:txBody>
          <a:bodyPr vert="horz" lIns="91440" tIns="45720" rIns="91440" bIns="45720" rtlCol="0" anchor="b">
            <a:normAutofit/>
          </a:bodyPr>
          <a:lstStyle/>
          <a:p>
            <a:pPr algn="ctr"/>
            <a:r>
              <a:rPr lang="en-US" sz="4400">
                <a:solidFill>
                  <a:schemeClr val="tx1">
                    <a:lumMod val="85000"/>
                    <a:lumOff val="15000"/>
                  </a:schemeClr>
                </a:solidFill>
              </a:rPr>
              <a:t>Criptografía</a:t>
            </a:r>
          </a:p>
        </p:txBody>
      </p:sp>
      <p:sp>
        <p:nvSpPr>
          <p:cNvPr id="3" name="Marcador de texto 2">
            <a:extLst>
              <a:ext uri="{FF2B5EF4-FFF2-40B4-BE49-F238E27FC236}">
                <a16:creationId xmlns:a16="http://schemas.microsoft.com/office/drawing/2014/main" id="{B880950F-16E4-9DCC-FA89-D433956D9ED2}"/>
              </a:ext>
            </a:extLst>
          </p:cNvPr>
          <p:cNvSpPr>
            <a:spLocks noGrp="1"/>
          </p:cNvSpPr>
          <p:nvPr>
            <p:ph type="body" idx="1"/>
          </p:nvPr>
        </p:nvSpPr>
        <p:spPr>
          <a:xfrm>
            <a:off x="5649309" y="4298722"/>
            <a:ext cx="4678086" cy="1148885"/>
          </a:xfrm>
        </p:spPr>
        <p:txBody>
          <a:bodyPr vert="horz" lIns="91440" tIns="45720" rIns="91440" bIns="45720" rtlCol="0" anchor="t">
            <a:normAutofit/>
          </a:bodyPr>
          <a:lstStyle/>
          <a:p>
            <a:pPr algn="ctr"/>
            <a:endParaRPr lang="en-US" sz="1800">
              <a:solidFill>
                <a:schemeClr val="tx1">
                  <a:lumMod val="85000"/>
                  <a:lumOff val="15000"/>
                </a:schemeClr>
              </a:solidFill>
            </a:endParaRPr>
          </a:p>
        </p:txBody>
      </p:sp>
      <p:pic>
        <p:nvPicPr>
          <p:cNvPr id="5" name="Picture 4">
            <a:extLst>
              <a:ext uri="{FF2B5EF4-FFF2-40B4-BE49-F238E27FC236}">
                <a16:creationId xmlns:a16="http://schemas.microsoft.com/office/drawing/2014/main" id="{0AFBB76F-A000-FE9D-5512-1238ADDDBFD8}"/>
              </a:ext>
            </a:extLst>
          </p:cNvPr>
          <p:cNvPicPr>
            <a:picLocks noChangeAspect="1"/>
          </p:cNvPicPr>
          <p:nvPr/>
        </p:nvPicPr>
        <p:blipFill>
          <a:blip r:embed="rId2"/>
          <a:srcRect l="35187" r="35534"/>
          <a:stretch>
            <a:fillRect/>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Tree>
    <p:extLst>
      <p:ext uri="{BB962C8B-B14F-4D97-AF65-F5344CB8AC3E}">
        <p14:creationId xmlns:p14="http://schemas.microsoft.com/office/powerpoint/2010/main" val="235039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E2B24878-0652-968F-8587-4100C6510198}"/>
              </a:ext>
            </a:extLst>
          </p:cNvPr>
          <p:cNvSpPr>
            <a:spLocks noGrp="1"/>
          </p:cNvSpPr>
          <p:nvPr>
            <p:ph type="title"/>
          </p:nvPr>
        </p:nvSpPr>
        <p:spPr>
          <a:xfrm>
            <a:off x="686834" y="1153572"/>
            <a:ext cx="3200400" cy="4461163"/>
          </a:xfrm>
        </p:spPr>
        <p:txBody>
          <a:bodyPr>
            <a:normAutofit/>
          </a:bodyPr>
          <a:lstStyle/>
          <a:p>
            <a:r>
              <a:rPr lang="es-CO">
                <a:solidFill>
                  <a:srgbClr val="FFFFFF"/>
                </a:solidFill>
              </a:rPr>
              <a:t>Criptografía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Marcador de contenido 4">
            <a:extLst>
              <a:ext uri="{FF2B5EF4-FFF2-40B4-BE49-F238E27FC236}">
                <a16:creationId xmlns:a16="http://schemas.microsoft.com/office/drawing/2014/main" id="{D2560F1D-FB3A-DFF5-C5F5-17F90777B625}"/>
              </a:ext>
            </a:extLst>
          </p:cNvPr>
          <p:cNvSpPr>
            <a:spLocks noGrp="1"/>
          </p:cNvSpPr>
          <p:nvPr>
            <p:ph idx="1"/>
          </p:nvPr>
        </p:nvSpPr>
        <p:spPr>
          <a:xfrm>
            <a:off x="4447308" y="591344"/>
            <a:ext cx="6906491" cy="5585619"/>
          </a:xfrm>
        </p:spPr>
        <p:txBody>
          <a:bodyPr anchor="ctr">
            <a:normAutofit/>
          </a:bodyPr>
          <a:lstStyle/>
          <a:p>
            <a:r>
              <a:rPr lang="es-CO" sz="2000"/>
              <a:t>La criptografía juega un papel muy importante en la seguridad debido a que se encuentra presente en todas las áreas, con el fin de mantener los datos confidenciales al cifrarlos. Por medio de un algoritmo matemático, el mensaje que envías se va a convertir en una expresión ilegible a menos de que tengas los permisos para leer dicho mensaje.</a:t>
            </a:r>
          </a:p>
          <a:p>
            <a:r>
              <a:rPr lang="es-CO" sz="2000"/>
              <a:t>De otro modo, existe la estenografía cuya principal labor es </a:t>
            </a:r>
            <a:r>
              <a:rPr lang="es-CO" sz="2000" b="1"/>
              <a:t>esconder los datos en una imagen, audio o archivo</a:t>
            </a:r>
            <a:r>
              <a:rPr lang="es-CO" sz="2000"/>
              <a:t>. Contando con que el remitente sepa en donde está y pueda encontrarlo. Pero si en el camino alguien lo encuentra, nada impide que pueda leer la información.</a:t>
            </a:r>
          </a:p>
          <a:p>
            <a:r>
              <a:rPr lang="es-CO" sz="2000"/>
              <a:t>Entonces es cuando se crea </a:t>
            </a:r>
            <a:r>
              <a:rPr lang="es-CO" sz="2000" b="1"/>
              <a:t>la combinación entre criptografía y estenografía para tener un sistema mucho más seguro</a:t>
            </a:r>
            <a:r>
              <a:rPr lang="es-CO" sz="2000"/>
              <a:t> que además de ocultar la información, la cifre. Para que si alguien se la encuentra en el camino por alguna razón, no la pueda leer.</a:t>
            </a:r>
          </a:p>
          <a:p>
            <a:endParaRPr lang="es-CO" sz="2000"/>
          </a:p>
        </p:txBody>
      </p:sp>
    </p:spTree>
    <p:extLst>
      <p:ext uri="{BB962C8B-B14F-4D97-AF65-F5344CB8AC3E}">
        <p14:creationId xmlns:p14="http://schemas.microsoft.com/office/powerpoint/2010/main" val="2717031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83A258A8-0B0B-4005-D70A-EEA43F06B017}"/>
              </a:ext>
            </a:extLst>
          </p:cNvPr>
          <p:cNvSpPr>
            <a:spLocks noGrp="1"/>
          </p:cNvSpPr>
          <p:nvPr>
            <p:ph type="title"/>
          </p:nvPr>
        </p:nvSpPr>
        <p:spPr>
          <a:xfrm>
            <a:off x="838200" y="365125"/>
            <a:ext cx="5393361" cy="1325563"/>
          </a:xfrm>
        </p:spPr>
        <p:txBody>
          <a:bodyPr>
            <a:normAutofit/>
          </a:bodyPr>
          <a:lstStyle/>
          <a:p>
            <a:r>
              <a:rPr lang="es-CO" dirty="0"/>
              <a:t>Cifrado césar</a:t>
            </a:r>
          </a:p>
        </p:txBody>
      </p:sp>
      <p:sp>
        <p:nvSpPr>
          <p:cNvPr id="4105" name="Freeform: Shape 4104">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DBEBB4E8-0A7F-A4DB-CDF0-B89A3350725B}"/>
              </a:ext>
            </a:extLst>
          </p:cNvPr>
          <p:cNvSpPr>
            <a:spLocks noGrp="1"/>
          </p:cNvSpPr>
          <p:nvPr>
            <p:ph idx="1"/>
          </p:nvPr>
        </p:nvSpPr>
        <p:spPr>
          <a:xfrm>
            <a:off x="838200" y="1825625"/>
            <a:ext cx="5393361" cy="4351338"/>
          </a:xfrm>
        </p:spPr>
        <p:txBody>
          <a:bodyPr>
            <a:normAutofit/>
          </a:bodyPr>
          <a:lstStyle/>
          <a:p>
            <a:r>
              <a:rPr lang="es-CO" sz="2600"/>
              <a:t>Debemos entender que el cifrado se utiliza desde siempre para mantener los mensajes confidenciales, es decir, que solo tenga acceso la persona que esté autorizada. Para ilustrar esto tenemos el cifrado de cesar, que consiste en </a:t>
            </a:r>
            <a:r>
              <a:rPr lang="es-CO" sz="2600" b="1"/>
              <a:t>reemplazar letras que se encuentra tres espacios adelante de la letra que queremos escribir</a:t>
            </a:r>
            <a:r>
              <a:rPr lang="es-CO" sz="2600"/>
              <a:t>.</a:t>
            </a:r>
          </a:p>
        </p:txBody>
      </p:sp>
      <p:sp>
        <p:nvSpPr>
          <p:cNvPr id="4107" name="Oval 410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AF0B374F-F063-2754-D64C-196B3EBFBD4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7184" y="2497317"/>
            <a:ext cx="3781051" cy="121938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4109" name="Freeform: Shape 4108">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4111" name="Straight Connector 4110">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113" name="Freeform: Shape 4112">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4115" name="Freeform: Shape 4114">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17" name="Freeform: Shape 4116">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23304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B53A6E1-49EB-3015-22EE-B733B3404B88}"/>
              </a:ext>
            </a:extLst>
          </p:cNvPr>
          <p:cNvSpPr>
            <a:spLocks noGrp="1"/>
          </p:cNvSpPr>
          <p:nvPr>
            <p:ph type="title"/>
          </p:nvPr>
        </p:nvSpPr>
        <p:spPr>
          <a:xfrm>
            <a:off x="686834" y="1153572"/>
            <a:ext cx="3200400" cy="4461163"/>
          </a:xfrm>
        </p:spPr>
        <p:txBody>
          <a:bodyPr>
            <a:normAutofit/>
          </a:bodyPr>
          <a:lstStyle/>
          <a:p>
            <a:r>
              <a:rPr lang="es-CO" sz="3700">
                <a:solidFill>
                  <a:srgbClr val="FFFFFF"/>
                </a:solidFill>
              </a:rPr>
              <a:t>Características de la criptografía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0A4FF76B-510D-61B5-0438-E8963665431F}"/>
              </a:ext>
            </a:extLst>
          </p:cNvPr>
          <p:cNvSpPr>
            <a:spLocks noGrp="1"/>
          </p:cNvSpPr>
          <p:nvPr>
            <p:ph idx="1"/>
          </p:nvPr>
        </p:nvSpPr>
        <p:spPr>
          <a:xfrm>
            <a:off x="4447308" y="591344"/>
            <a:ext cx="6906491" cy="5585619"/>
          </a:xfrm>
        </p:spPr>
        <p:txBody>
          <a:bodyPr anchor="ctr">
            <a:normAutofit/>
          </a:bodyPr>
          <a:lstStyle/>
          <a:p>
            <a:r>
              <a:rPr lang="es-CO" sz="1700"/>
              <a:t>En el mundo de la criptografía tenemos algo interesante y es que </a:t>
            </a:r>
            <a:r>
              <a:rPr lang="es-CO" sz="1700" b="1"/>
              <a:t>se pueden efectuar ataques a sobre una imagen, archivo o audio</a:t>
            </a:r>
            <a:r>
              <a:rPr lang="es-CO" sz="1700"/>
              <a:t>. Como lo podría ser la modificación de voz. Por lo tanto, se hace indispensable conocer los elementos de la misma para conseguir detectar los ataques fácilmente.</a:t>
            </a:r>
          </a:p>
          <a:p>
            <a:pPr lvl="1"/>
            <a:r>
              <a:rPr lang="es-CO" sz="1700" b="1"/>
              <a:t>Capacidad:</a:t>
            </a:r>
            <a:r>
              <a:rPr lang="es-CO" sz="1700"/>
              <a:t> bits incrustados</a:t>
            </a:r>
          </a:p>
          <a:p>
            <a:pPr lvl="1"/>
            <a:r>
              <a:rPr lang="es-CO" sz="1700" b="1"/>
              <a:t>Robustez:</a:t>
            </a:r>
            <a:r>
              <a:rPr lang="es-CO" sz="1700"/>
              <a:t> que tanta capacidad tiene nuestro archivo para no romperse</a:t>
            </a:r>
          </a:p>
          <a:p>
            <a:pPr lvl="1"/>
            <a:r>
              <a:rPr lang="es-CO" sz="1700" b="1"/>
              <a:t>Transparencia o imperceptibilidad:</a:t>
            </a:r>
            <a:r>
              <a:rPr lang="es-CO" sz="1700"/>
              <a:t> que tanto afectará la calidad del archivo si se agregan más datos</a:t>
            </a:r>
          </a:p>
          <a:p>
            <a:pPr lvl="1"/>
            <a:r>
              <a:rPr lang="es-CO" sz="1700" b="1"/>
              <a:t>Seguridad:</a:t>
            </a:r>
            <a:r>
              <a:rPr lang="es-CO" sz="1700"/>
              <a:t> que tan seguros son los algoritmos</a:t>
            </a:r>
          </a:p>
          <a:p>
            <a:endParaRPr lang="es-CO" sz="1700"/>
          </a:p>
        </p:txBody>
      </p:sp>
    </p:spTree>
    <p:extLst>
      <p:ext uri="{BB962C8B-B14F-4D97-AF65-F5344CB8AC3E}">
        <p14:creationId xmlns:p14="http://schemas.microsoft.com/office/powerpoint/2010/main" val="121432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E45FC9-B2F4-712C-5146-8F631DC20246}"/>
              </a:ext>
            </a:extLst>
          </p:cNvPr>
          <p:cNvSpPr>
            <a:spLocks noGrp="1"/>
          </p:cNvSpPr>
          <p:nvPr>
            <p:ph type="title"/>
          </p:nvPr>
        </p:nvSpPr>
        <p:spPr>
          <a:xfrm>
            <a:off x="836679" y="723898"/>
            <a:ext cx="6002110" cy="1495425"/>
          </a:xfrm>
        </p:spPr>
        <p:txBody>
          <a:bodyPr>
            <a:normAutofit/>
          </a:bodyPr>
          <a:lstStyle/>
          <a:p>
            <a:r>
              <a:rPr lang="es-CO" sz="4000"/>
              <a:t>El docente</a:t>
            </a:r>
          </a:p>
        </p:txBody>
      </p:sp>
      <p:pic>
        <p:nvPicPr>
          <p:cNvPr id="7" name="Picture 6">
            <a:extLst>
              <a:ext uri="{FF2B5EF4-FFF2-40B4-BE49-F238E27FC236}">
                <a16:creationId xmlns:a16="http://schemas.microsoft.com/office/drawing/2014/main" id="{0D0017FF-5576-6519-5E11-AD93FF282CFA}"/>
              </a:ext>
            </a:extLst>
          </p:cNvPr>
          <p:cNvPicPr>
            <a:picLocks noChangeAspect="1"/>
          </p:cNvPicPr>
          <p:nvPr/>
        </p:nvPicPr>
        <p:blipFill>
          <a:blip r:embed="rId2"/>
          <a:srcRect l="19568" r="28927" b="-1"/>
          <a:stretch>
            <a:fillRect/>
          </a:stretch>
        </p:blipFill>
        <p:spPr>
          <a:xfrm>
            <a:off x="7199440" y="10"/>
            <a:ext cx="4992560" cy="6857990"/>
          </a:xfrm>
          <a:prstGeom prst="rect">
            <a:avLst/>
          </a:prstGeom>
          <a:effectLst/>
        </p:spPr>
      </p:pic>
      <p:graphicFrame>
        <p:nvGraphicFramePr>
          <p:cNvPr id="5" name="Marcador de contenido 2">
            <a:extLst>
              <a:ext uri="{FF2B5EF4-FFF2-40B4-BE49-F238E27FC236}">
                <a16:creationId xmlns:a16="http://schemas.microsoft.com/office/drawing/2014/main" id="{A81851F3-1A44-80D9-9E68-C27B359975B4}"/>
              </a:ext>
            </a:extLst>
          </p:cNvPr>
          <p:cNvGraphicFramePr>
            <a:graphicFrameLocks noGrp="1"/>
          </p:cNvGraphicFramePr>
          <p:nvPr>
            <p:ph idx="1"/>
            <p:extLst>
              <p:ext uri="{D42A27DB-BD31-4B8C-83A1-F6EECF244321}">
                <p14:modId xmlns:p14="http://schemas.microsoft.com/office/powerpoint/2010/main" val="567696921"/>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2004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3B7C4-981B-14E4-28EC-FB49EF76534F}"/>
              </a:ext>
            </a:extLst>
          </p:cNvPr>
          <p:cNvSpPr>
            <a:spLocks noGrp="1"/>
          </p:cNvSpPr>
          <p:nvPr>
            <p:ph type="title"/>
          </p:nvPr>
        </p:nvSpPr>
        <p:spPr/>
        <p:txBody>
          <a:bodyPr/>
          <a:lstStyle/>
          <a:p>
            <a:endParaRPr lang="es-CO"/>
          </a:p>
        </p:txBody>
      </p:sp>
      <p:pic>
        <p:nvPicPr>
          <p:cNvPr id="5122" name="Picture 2">
            <a:extLst>
              <a:ext uri="{FF2B5EF4-FFF2-40B4-BE49-F238E27FC236}">
                <a16:creationId xmlns:a16="http://schemas.microsoft.com/office/drawing/2014/main" id="{0288E858-0DEE-A4F8-036E-0EEBD2D608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7002" y="29825"/>
            <a:ext cx="10357995" cy="682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006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F29B3B-C882-7216-D42C-F29911CF283E}"/>
              </a:ext>
            </a:extLst>
          </p:cNvPr>
          <p:cNvSpPr>
            <a:spLocks noGrp="1"/>
          </p:cNvSpPr>
          <p:nvPr>
            <p:ph type="title"/>
          </p:nvPr>
        </p:nvSpPr>
        <p:spPr>
          <a:xfrm>
            <a:off x="4654296" y="640080"/>
            <a:ext cx="6894576" cy="3566160"/>
          </a:xfrm>
        </p:spPr>
        <p:txBody>
          <a:bodyPr vert="horz" lIns="91440" tIns="45720" rIns="91440" bIns="45720" rtlCol="0" anchor="b">
            <a:normAutofit/>
          </a:bodyPr>
          <a:lstStyle/>
          <a:p>
            <a:r>
              <a:rPr lang="en-US" sz="6600"/>
              <a:t>Codificación segura</a:t>
            </a:r>
          </a:p>
        </p:txBody>
      </p:sp>
      <p:sp>
        <p:nvSpPr>
          <p:cNvPr id="3" name="Marcador de texto 2">
            <a:extLst>
              <a:ext uri="{FF2B5EF4-FFF2-40B4-BE49-F238E27FC236}">
                <a16:creationId xmlns:a16="http://schemas.microsoft.com/office/drawing/2014/main" id="{BB96A270-6AB8-018B-D964-A08B900BB04B}"/>
              </a:ext>
            </a:extLst>
          </p:cNvPr>
          <p:cNvSpPr>
            <a:spLocks noGrp="1"/>
          </p:cNvSpPr>
          <p:nvPr>
            <p:ph type="body" idx="1"/>
          </p:nvPr>
        </p:nvSpPr>
        <p:spPr>
          <a:xfrm>
            <a:off x="4654296" y="4636008"/>
            <a:ext cx="6894576" cy="1572768"/>
          </a:xfrm>
        </p:spPr>
        <p:txBody>
          <a:bodyPr vert="horz" lIns="91440" tIns="45720" rIns="91440" bIns="45720" rtlCol="0">
            <a:normAutofit/>
          </a:bodyPr>
          <a:lstStyle/>
          <a:p>
            <a:endParaRPr lang="en-US">
              <a:solidFill>
                <a:schemeClr val="tx1"/>
              </a:solidFill>
            </a:endParaRPr>
          </a:p>
        </p:txBody>
      </p:sp>
      <p:pic>
        <p:nvPicPr>
          <p:cNvPr id="5" name="Picture 4" descr="Computer script on a screen">
            <a:extLst>
              <a:ext uri="{FF2B5EF4-FFF2-40B4-BE49-F238E27FC236}">
                <a16:creationId xmlns:a16="http://schemas.microsoft.com/office/drawing/2014/main" id="{DBF27BAB-A1DF-31A1-43A7-01ECA336BE36}"/>
              </a:ext>
            </a:extLst>
          </p:cNvPr>
          <p:cNvPicPr>
            <a:picLocks noChangeAspect="1"/>
          </p:cNvPicPr>
          <p:nvPr/>
        </p:nvPicPr>
        <p:blipFill>
          <a:blip r:embed="rId2"/>
          <a:srcRect l="10405" r="50177" b="-1"/>
          <a:stretch>
            <a:fillRect/>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645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20B62D0-5F70-88D9-5FAC-1C3213D72B33}"/>
              </a:ext>
            </a:extLst>
          </p:cNvPr>
          <p:cNvSpPr>
            <a:spLocks noGrp="1"/>
          </p:cNvSpPr>
          <p:nvPr>
            <p:ph type="title"/>
          </p:nvPr>
        </p:nvSpPr>
        <p:spPr>
          <a:xfrm>
            <a:off x="686834" y="1153572"/>
            <a:ext cx="3200400" cy="4461163"/>
          </a:xfrm>
        </p:spPr>
        <p:txBody>
          <a:bodyPr>
            <a:normAutofit/>
          </a:bodyPr>
          <a:lstStyle/>
          <a:p>
            <a:r>
              <a:rPr lang="es-CO">
                <a:solidFill>
                  <a:srgbClr val="FFFFFF"/>
                </a:solidFill>
              </a:rPr>
              <a:t>Codificación segura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CB06CF3E-F987-76EF-2DE9-A1CC72EE87D0}"/>
              </a:ext>
            </a:extLst>
          </p:cNvPr>
          <p:cNvSpPr>
            <a:spLocks noGrp="1"/>
          </p:cNvSpPr>
          <p:nvPr>
            <p:ph idx="1"/>
          </p:nvPr>
        </p:nvSpPr>
        <p:spPr>
          <a:xfrm>
            <a:off x="4447308" y="591344"/>
            <a:ext cx="6906491" cy="5585619"/>
          </a:xfrm>
        </p:spPr>
        <p:txBody>
          <a:bodyPr anchor="ctr">
            <a:normAutofit/>
          </a:bodyPr>
          <a:lstStyle/>
          <a:p>
            <a:pPr marL="0" indent="0">
              <a:buNone/>
            </a:pPr>
            <a:r>
              <a:rPr lang="es-CO" dirty="0"/>
              <a:t>El </a:t>
            </a:r>
            <a:r>
              <a:rPr lang="es-CO" b="1" dirty="0"/>
              <a:t>código seguro</a:t>
            </a:r>
            <a:r>
              <a:rPr lang="es-CO" dirty="0"/>
              <a:t> es una rama de la ciberseguridad que te interesará muchísimo si eres desarrollador de software, porque podrás escribir código con buenas prácticas para que sea mucho más seguro.</a:t>
            </a:r>
          </a:p>
          <a:p>
            <a:pPr marL="0" indent="0">
              <a:buNone/>
            </a:pPr>
            <a:endParaRPr lang="es-CO" dirty="0"/>
          </a:p>
          <a:p>
            <a:pPr marL="0" indent="0">
              <a:buNone/>
            </a:pPr>
            <a:endParaRPr lang="es-CO" dirty="0"/>
          </a:p>
          <a:p>
            <a:pPr marL="0" indent="0">
              <a:buNone/>
            </a:pPr>
            <a:endParaRPr lang="es-CO" dirty="0"/>
          </a:p>
          <a:p>
            <a:r>
              <a:rPr lang="es-CO" dirty="0"/>
              <a:t>https://</a:t>
            </a:r>
            <a:r>
              <a:rPr lang="es-CO" dirty="0" err="1"/>
              <a:t>owasp.org</a:t>
            </a:r>
            <a:r>
              <a:rPr lang="es-CO" dirty="0"/>
              <a:t>/</a:t>
            </a:r>
            <a:endParaRPr lang="es-CO"/>
          </a:p>
        </p:txBody>
      </p:sp>
    </p:spTree>
    <p:extLst>
      <p:ext uri="{BB962C8B-B14F-4D97-AF65-F5344CB8AC3E}">
        <p14:creationId xmlns:p14="http://schemas.microsoft.com/office/powerpoint/2010/main" val="1936559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49CAC37-3A76-F76F-760D-3DB75AFDE569}"/>
              </a:ext>
            </a:extLst>
          </p:cNvPr>
          <p:cNvSpPr>
            <a:spLocks noGrp="1"/>
          </p:cNvSpPr>
          <p:nvPr>
            <p:ph type="title"/>
          </p:nvPr>
        </p:nvSpPr>
        <p:spPr>
          <a:xfrm>
            <a:off x="686834" y="1153572"/>
            <a:ext cx="3200400" cy="4461163"/>
          </a:xfrm>
        </p:spPr>
        <p:txBody>
          <a:bodyPr>
            <a:normAutofit/>
          </a:bodyPr>
          <a:lstStyle/>
          <a:p>
            <a:r>
              <a:rPr lang="es-CO">
                <a:solidFill>
                  <a:srgbClr val="FFFFFF"/>
                </a:solidFill>
              </a:rPr>
              <a:t>Ciclo de vida del desarrollo de software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F5292D35-6A08-5D29-775B-13BC5B3F2D1A}"/>
              </a:ext>
            </a:extLst>
          </p:cNvPr>
          <p:cNvSpPr>
            <a:spLocks noGrp="1"/>
          </p:cNvSpPr>
          <p:nvPr>
            <p:ph idx="1"/>
          </p:nvPr>
        </p:nvSpPr>
        <p:spPr>
          <a:xfrm>
            <a:off x="4447308" y="591344"/>
            <a:ext cx="6906491" cy="5585619"/>
          </a:xfrm>
        </p:spPr>
        <p:txBody>
          <a:bodyPr anchor="ctr">
            <a:normAutofit/>
          </a:bodyPr>
          <a:lstStyle/>
          <a:p>
            <a:r>
              <a:rPr lang="es-CO" sz="1400"/>
              <a:t>En todo el ciclo del desarrollo de software es importante que se tenga en cuenta la ciberseguridad. Porque está a veces se puede encontrar en los pequeños detalles. Como por ejemplo, cuando estás escribiendo una contraseña, esta debe estar oculta predeterminadamente. Entonces veamos las distintas etapas del desarrollo de software:</a:t>
            </a:r>
          </a:p>
          <a:p>
            <a:pPr lvl="1"/>
            <a:r>
              <a:rPr lang="es-CO" sz="1400"/>
              <a:t>Requerimientos</a:t>
            </a:r>
          </a:p>
          <a:p>
            <a:pPr lvl="1"/>
            <a:r>
              <a:rPr lang="es-CO" sz="1400"/>
              <a:t>Diseño</a:t>
            </a:r>
          </a:p>
          <a:p>
            <a:pPr lvl="1"/>
            <a:r>
              <a:rPr lang="es-CO" sz="1400"/>
              <a:t>Desarrollo</a:t>
            </a:r>
          </a:p>
          <a:p>
            <a:pPr lvl="1"/>
            <a:r>
              <a:rPr lang="es-CO" sz="1400"/>
              <a:t>Pruebas</a:t>
            </a:r>
          </a:p>
          <a:p>
            <a:pPr lvl="1"/>
            <a:r>
              <a:rPr lang="es-CO" sz="1400"/>
              <a:t>Despliegue / Operaciones</a:t>
            </a:r>
          </a:p>
          <a:p>
            <a:r>
              <a:rPr lang="es-CO" sz="1400"/>
              <a:t>Puntos importantes en cualquier aplicación</a:t>
            </a:r>
          </a:p>
          <a:p>
            <a:pPr lvl="1"/>
            <a:r>
              <a:rPr lang="es-CO" sz="1400"/>
              <a:t>Confidencialidad</a:t>
            </a:r>
          </a:p>
          <a:p>
            <a:pPr lvl="1"/>
            <a:r>
              <a:rPr lang="es-CO" sz="1400"/>
              <a:t>Integridad</a:t>
            </a:r>
          </a:p>
          <a:p>
            <a:pPr lvl="1"/>
            <a:r>
              <a:rPr lang="es-CO" sz="1400"/>
              <a:t>Disponibilidad</a:t>
            </a:r>
          </a:p>
          <a:p>
            <a:endParaRPr lang="es-CO" sz="1400"/>
          </a:p>
        </p:txBody>
      </p:sp>
    </p:spTree>
    <p:extLst>
      <p:ext uri="{BB962C8B-B14F-4D97-AF65-F5344CB8AC3E}">
        <p14:creationId xmlns:p14="http://schemas.microsoft.com/office/powerpoint/2010/main" val="4112217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1AE1919-55D6-D352-6010-C1EB1AFAD738}"/>
              </a:ext>
            </a:extLst>
          </p:cNvPr>
          <p:cNvSpPr>
            <a:spLocks noGrp="1"/>
          </p:cNvSpPr>
          <p:nvPr>
            <p:ph type="title"/>
          </p:nvPr>
        </p:nvSpPr>
        <p:spPr>
          <a:xfrm>
            <a:off x="686834" y="1153572"/>
            <a:ext cx="3200400" cy="4461163"/>
          </a:xfrm>
        </p:spPr>
        <p:txBody>
          <a:bodyPr>
            <a:normAutofit/>
          </a:bodyPr>
          <a:lstStyle/>
          <a:p>
            <a:r>
              <a:rPr lang="es-CO">
                <a:solidFill>
                  <a:srgbClr val="FFFFFF"/>
                </a:solidFill>
              </a:rPr>
              <a:t>OWASP</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C51E7E6F-0E8C-7EC7-1ED9-AF336B5F6C7B}"/>
              </a:ext>
            </a:extLst>
          </p:cNvPr>
          <p:cNvSpPr>
            <a:spLocks noGrp="1"/>
          </p:cNvSpPr>
          <p:nvPr>
            <p:ph idx="1"/>
          </p:nvPr>
        </p:nvSpPr>
        <p:spPr>
          <a:xfrm>
            <a:off x="4447308" y="591344"/>
            <a:ext cx="6906491" cy="5585619"/>
          </a:xfrm>
        </p:spPr>
        <p:txBody>
          <a:bodyPr anchor="ctr">
            <a:normAutofit/>
          </a:bodyPr>
          <a:lstStyle/>
          <a:p>
            <a:r>
              <a:rPr lang="es-CO" dirty="0"/>
              <a:t>OWASP es una institución encargada de crear distintos tipos de reglas que </a:t>
            </a:r>
            <a:r>
              <a:rPr lang="es-CO" b="1" dirty="0"/>
              <a:t>se deben seguir a la hora de desarrollar software</a:t>
            </a:r>
            <a:r>
              <a:rPr lang="es-CO" dirty="0"/>
              <a:t>, con el fin de combatir el código inseguro.</a:t>
            </a:r>
          </a:p>
        </p:txBody>
      </p:sp>
    </p:spTree>
    <p:extLst>
      <p:ext uri="{BB962C8B-B14F-4D97-AF65-F5344CB8AC3E}">
        <p14:creationId xmlns:p14="http://schemas.microsoft.com/office/powerpoint/2010/main" val="1338651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D073C60-7427-B60A-485A-7466BAF576D5}"/>
              </a:ext>
            </a:extLst>
          </p:cNvPr>
          <p:cNvSpPr>
            <a:spLocks noGrp="1"/>
          </p:cNvSpPr>
          <p:nvPr>
            <p:ph type="title"/>
          </p:nvPr>
        </p:nvSpPr>
        <p:spPr>
          <a:xfrm>
            <a:off x="1171074" y="1396686"/>
            <a:ext cx="3240506" cy="4064628"/>
          </a:xfrm>
        </p:spPr>
        <p:txBody>
          <a:bodyPr>
            <a:normAutofit/>
          </a:bodyPr>
          <a:lstStyle/>
          <a:p>
            <a:r>
              <a:rPr lang="es-CO">
                <a:solidFill>
                  <a:srgbClr val="FFFFFF"/>
                </a:solidFill>
              </a:rPr>
              <a:t>En resumen</a:t>
            </a:r>
          </a:p>
        </p:txBody>
      </p:sp>
      <p:sp>
        <p:nvSpPr>
          <p:cNvPr id="17"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86A83325-6380-73AC-2A70-9AFCA91F7BCB}"/>
              </a:ext>
            </a:extLst>
          </p:cNvPr>
          <p:cNvSpPr>
            <a:spLocks noGrp="1"/>
          </p:cNvSpPr>
          <p:nvPr>
            <p:ph idx="1"/>
          </p:nvPr>
        </p:nvSpPr>
        <p:spPr>
          <a:xfrm>
            <a:off x="5370153" y="1526033"/>
            <a:ext cx="5536397" cy="3935281"/>
          </a:xfrm>
        </p:spPr>
        <p:txBody>
          <a:bodyPr>
            <a:normAutofit/>
          </a:bodyPr>
          <a:lstStyle/>
          <a:p>
            <a:pPr marL="0" indent="0">
              <a:buNone/>
            </a:pPr>
            <a:r>
              <a:rPr lang="es-CO" dirty="0"/>
              <a:t>Para resumir, el código seguro es una parte del desarrollo de software muy importante que </a:t>
            </a:r>
            <a:r>
              <a:rPr lang="es-CO" b="1" dirty="0"/>
              <a:t>se debe ejecutar para combatir los huecos de seguridad en el código o lo </a:t>
            </a:r>
            <a:r>
              <a:rPr lang="es-CO" b="1" dirty="0" err="1"/>
              <a:t>zero-day</a:t>
            </a:r>
            <a:r>
              <a:rPr lang="es-CO" b="1" dirty="0"/>
              <a:t> </a:t>
            </a:r>
            <a:r>
              <a:rPr lang="es-CO" b="1" dirty="0" err="1"/>
              <a:t>exploits</a:t>
            </a:r>
            <a:r>
              <a:rPr lang="es-CO" dirty="0"/>
              <a:t>, que posteriormente bajarían la calidad y seguridad de nuestros proyectos.</a:t>
            </a:r>
          </a:p>
        </p:txBody>
      </p:sp>
    </p:spTree>
    <p:extLst>
      <p:ext uri="{BB962C8B-B14F-4D97-AF65-F5344CB8AC3E}">
        <p14:creationId xmlns:p14="http://schemas.microsoft.com/office/powerpoint/2010/main" val="1786581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67FB5D48-B7D0-A22B-40BE-6FA1D2ECD132}"/>
              </a:ext>
            </a:extLst>
          </p:cNvPr>
          <p:cNvSpPr>
            <a:spLocks noGrp="1"/>
          </p:cNvSpPr>
          <p:nvPr>
            <p:ph type="title"/>
          </p:nvPr>
        </p:nvSpPr>
        <p:spPr>
          <a:xfrm>
            <a:off x="5894962" y="479493"/>
            <a:ext cx="5458838" cy="1325563"/>
          </a:xfrm>
        </p:spPr>
        <p:txBody>
          <a:bodyPr>
            <a:normAutofit/>
          </a:bodyPr>
          <a:lstStyle/>
          <a:p>
            <a:r>
              <a:rPr lang="es-CO" dirty="0"/>
              <a:t>Vectores de ataque</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Huella digital">
            <a:extLst>
              <a:ext uri="{FF2B5EF4-FFF2-40B4-BE49-F238E27FC236}">
                <a16:creationId xmlns:a16="http://schemas.microsoft.com/office/drawing/2014/main" id="{5269511F-EEAA-6ACA-D11C-651AFCADA9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Marcador de contenido 2">
            <a:extLst>
              <a:ext uri="{FF2B5EF4-FFF2-40B4-BE49-F238E27FC236}">
                <a16:creationId xmlns:a16="http://schemas.microsoft.com/office/drawing/2014/main" id="{1542C300-D1DF-3D23-E01E-8500C98D087A}"/>
              </a:ext>
            </a:extLst>
          </p:cNvPr>
          <p:cNvSpPr>
            <a:spLocks noGrp="1"/>
          </p:cNvSpPr>
          <p:nvPr>
            <p:ph idx="1"/>
          </p:nvPr>
        </p:nvSpPr>
        <p:spPr>
          <a:xfrm>
            <a:off x="5894962" y="1984443"/>
            <a:ext cx="5458838" cy="4192520"/>
          </a:xfrm>
        </p:spPr>
        <p:txBody>
          <a:bodyPr>
            <a:normAutofit/>
          </a:bodyPr>
          <a:lstStyle/>
          <a:p>
            <a:r>
              <a:rPr lang="es-CO" dirty="0">
                <a:hlinkClick r:id="rId4"/>
              </a:rPr>
              <a:t>Reunión con ANDRES MAURICIO SALAMANCA ARIAS-20250725_220228-Grabación de la reunión.mp4</a:t>
            </a:r>
            <a:endParaRPr lang="es-CO" dirty="0"/>
          </a:p>
        </p:txBody>
      </p:sp>
    </p:spTree>
    <p:extLst>
      <p:ext uri="{BB962C8B-B14F-4D97-AF65-F5344CB8AC3E}">
        <p14:creationId xmlns:p14="http://schemas.microsoft.com/office/powerpoint/2010/main" val="33301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543AE89-E54F-BD92-E0B6-D09FFBD7FD1E}"/>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Ingeniería Forense</a:t>
            </a:r>
          </a:p>
        </p:txBody>
      </p:sp>
      <p:sp>
        <p:nvSpPr>
          <p:cNvPr id="3" name="Marcador de contenido 2">
            <a:extLst>
              <a:ext uri="{FF2B5EF4-FFF2-40B4-BE49-F238E27FC236}">
                <a16:creationId xmlns:a16="http://schemas.microsoft.com/office/drawing/2014/main" id="{1B512DD0-0176-9F6C-5D44-B562AD5388F9}"/>
              </a:ext>
            </a:extLst>
          </p:cNvPr>
          <p:cNvSpPr>
            <a:spLocks noGrp="1"/>
          </p:cNvSpPr>
          <p:nvPr>
            <p:ph idx="1"/>
          </p:nvPr>
        </p:nvSpPr>
        <p:spPr>
          <a:xfrm>
            <a:off x="4038600" y="4782320"/>
            <a:ext cx="7644627" cy="1329443"/>
          </a:xfrm>
        </p:spPr>
        <p:txBody>
          <a:bodyPr vert="horz" lIns="91440" tIns="45720" rIns="91440" bIns="45720" rtlCol="0">
            <a:normAutofit/>
          </a:bodyPr>
          <a:lstStyle/>
          <a:p>
            <a:pPr marL="0" indent="0" algn="r">
              <a:buNone/>
            </a:pPr>
            <a:r>
              <a:rPr lang="en-US" sz="2400" kern="1200">
                <a:solidFill>
                  <a:schemeClr val="tx1"/>
                </a:solidFill>
                <a:latin typeface="+mn-lt"/>
                <a:ea typeface="+mn-ea"/>
                <a:cs typeface="+mn-cs"/>
                <a:hlinkClick r:id="rId2"/>
              </a:rPr>
              <a:t>Reunión con ANDRES MAURICIO SALAMANCA ARIAS-20250725_221052-Grabación de la reunión.mp4</a:t>
            </a: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491831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lue blocks and networks technology background">
            <a:extLst>
              <a:ext uri="{FF2B5EF4-FFF2-40B4-BE49-F238E27FC236}">
                <a16:creationId xmlns:a16="http://schemas.microsoft.com/office/drawing/2014/main" id="{6E836C00-5E3B-2B1D-D967-F338990C18AA}"/>
              </a:ext>
            </a:extLst>
          </p:cNvPr>
          <p:cNvPicPr>
            <a:picLocks noChangeAspect="1"/>
          </p:cNvPicPr>
          <p:nvPr/>
        </p:nvPicPr>
        <p:blipFill>
          <a:blip r:embed="rId2"/>
          <a:srcRect b="-446"/>
          <a:stretch>
            <a:fillRect/>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38949554-1527-FDF1-ED09-9F7B83D3480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Redes informáticas y seguridad</a:t>
            </a:r>
          </a:p>
        </p:txBody>
      </p:sp>
      <p:sp>
        <p:nvSpPr>
          <p:cNvPr id="5" name="Marcador de texto 4">
            <a:extLst>
              <a:ext uri="{FF2B5EF4-FFF2-40B4-BE49-F238E27FC236}">
                <a16:creationId xmlns:a16="http://schemas.microsoft.com/office/drawing/2014/main" id="{F6530137-469B-35BA-015C-B4785FD04A46}"/>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a:solidFill>
                  <a:srgbClr val="FFFFFF"/>
                </a:solidFill>
              </a:rPr>
              <a:t>Bases para ciberseguridad</a:t>
            </a:r>
          </a:p>
        </p:txBody>
      </p:sp>
    </p:spTree>
    <p:extLst>
      <p:ext uri="{BB962C8B-B14F-4D97-AF65-F5344CB8AC3E}">
        <p14:creationId xmlns:p14="http://schemas.microsoft.com/office/powerpoint/2010/main" val="1660005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EDB83E94-7031-AD87-A3A8-AD6966E98244}"/>
              </a:ext>
            </a:extLst>
          </p:cNvPr>
          <p:cNvSpPr>
            <a:spLocks noGrp="1"/>
          </p:cNvSpPr>
          <p:nvPr>
            <p:ph type="title"/>
          </p:nvPr>
        </p:nvSpPr>
        <p:spPr>
          <a:xfrm>
            <a:off x="686834" y="1153572"/>
            <a:ext cx="3200400" cy="4461163"/>
          </a:xfrm>
        </p:spPr>
        <p:txBody>
          <a:bodyPr>
            <a:normAutofit/>
          </a:bodyPr>
          <a:lstStyle/>
          <a:p>
            <a:r>
              <a:rPr lang="es-CO">
                <a:solidFill>
                  <a:srgbClr val="FFFFFF"/>
                </a:solidFill>
              </a:rPr>
              <a:t>Redes informáticas y seguridad</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Marcador de contenido 4">
            <a:extLst>
              <a:ext uri="{FF2B5EF4-FFF2-40B4-BE49-F238E27FC236}">
                <a16:creationId xmlns:a16="http://schemas.microsoft.com/office/drawing/2014/main" id="{E757A38D-CC7A-7585-69FB-BCD60E7418EB}"/>
              </a:ext>
            </a:extLst>
          </p:cNvPr>
          <p:cNvSpPr>
            <a:spLocks noGrp="1"/>
          </p:cNvSpPr>
          <p:nvPr>
            <p:ph idx="1"/>
          </p:nvPr>
        </p:nvSpPr>
        <p:spPr>
          <a:xfrm>
            <a:off x="4447308" y="591344"/>
            <a:ext cx="6906491" cy="5585619"/>
          </a:xfrm>
        </p:spPr>
        <p:txBody>
          <a:bodyPr anchor="ctr">
            <a:normAutofit/>
          </a:bodyPr>
          <a:lstStyle/>
          <a:p>
            <a:pPr marL="0" indent="0">
              <a:buNone/>
            </a:pPr>
            <a:r>
              <a:rPr lang="es-CO" dirty="0"/>
              <a:t>La seguridad de redes se refiere a cuidar que solamente las personas adecuadas tengan acceso a los permisos correspondientes entre varios computadores conectados entre sí.</a:t>
            </a:r>
          </a:p>
        </p:txBody>
      </p:sp>
    </p:spTree>
    <p:extLst>
      <p:ext uri="{BB962C8B-B14F-4D97-AF65-F5344CB8AC3E}">
        <p14:creationId xmlns:p14="http://schemas.microsoft.com/office/powerpoint/2010/main" val="364760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3D6533B-9ADC-E3A9-8EB9-9A64D15AF13E}"/>
              </a:ext>
            </a:extLst>
          </p:cNvPr>
          <p:cNvSpPr>
            <a:spLocks noGrp="1"/>
          </p:cNvSpPr>
          <p:nvPr>
            <p:ph type="title"/>
          </p:nvPr>
        </p:nvSpPr>
        <p:spPr>
          <a:xfrm>
            <a:off x="836679" y="723898"/>
            <a:ext cx="6002110" cy="1495425"/>
          </a:xfrm>
        </p:spPr>
        <p:txBody>
          <a:bodyPr>
            <a:normAutofit/>
          </a:bodyPr>
          <a:lstStyle/>
          <a:p>
            <a:r>
              <a:rPr lang="es-CO" sz="4000"/>
              <a:t>El docente</a:t>
            </a:r>
          </a:p>
        </p:txBody>
      </p:sp>
      <p:pic>
        <p:nvPicPr>
          <p:cNvPr id="7" name="Picture 6">
            <a:extLst>
              <a:ext uri="{FF2B5EF4-FFF2-40B4-BE49-F238E27FC236}">
                <a16:creationId xmlns:a16="http://schemas.microsoft.com/office/drawing/2014/main" id="{12E0A059-3E08-A636-1DD3-9E6169F7811C}"/>
              </a:ext>
            </a:extLst>
          </p:cNvPr>
          <p:cNvPicPr>
            <a:picLocks noChangeAspect="1"/>
          </p:cNvPicPr>
          <p:nvPr/>
        </p:nvPicPr>
        <p:blipFill>
          <a:blip r:embed="rId2"/>
          <a:srcRect l="24869" r="34181"/>
          <a:stretch>
            <a:fillRect/>
          </a:stretch>
        </p:blipFill>
        <p:spPr>
          <a:xfrm>
            <a:off x="7199440" y="10"/>
            <a:ext cx="4992560" cy="6857990"/>
          </a:xfrm>
          <a:prstGeom prst="rect">
            <a:avLst/>
          </a:prstGeom>
          <a:effectLst/>
        </p:spPr>
      </p:pic>
      <p:graphicFrame>
        <p:nvGraphicFramePr>
          <p:cNvPr id="5" name="Marcador de contenido 2">
            <a:extLst>
              <a:ext uri="{FF2B5EF4-FFF2-40B4-BE49-F238E27FC236}">
                <a16:creationId xmlns:a16="http://schemas.microsoft.com/office/drawing/2014/main" id="{BC25573C-86D7-09EB-E8D0-15525E9E3C2E}"/>
              </a:ext>
            </a:extLst>
          </p:cNvPr>
          <p:cNvGraphicFramePr>
            <a:graphicFrameLocks noGrp="1"/>
          </p:cNvGraphicFramePr>
          <p:nvPr>
            <p:ph idx="1"/>
            <p:extLst>
              <p:ext uri="{D42A27DB-BD31-4B8C-83A1-F6EECF244321}">
                <p14:modId xmlns:p14="http://schemas.microsoft.com/office/powerpoint/2010/main" val="3884021883"/>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7099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2D605B4-AB64-59D7-C8E3-ED3037C0FFC1}"/>
              </a:ext>
            </a:extLst>
          </p:cNvPr>
          <p:cNvSpPr>
            <a:spLocks noGrp="1"/>
          </p:cNvSpPr>
          <p:nvPr>
            <p:ph type="title"/>
          </p:nvPr>
        </p:nvSpPr>
        <p:spPr>
          <a:xfrm>
            <a:off x="686834" y="1153572"/>
            <a:ext cx="3200400" cy="4461163"/>
          </a:xfrm>
        </p:spPr>
        <p:txBody>
          <a:bodyPr>
            <a:normAutofit/>
          </a:bodyPr>
          <a:lstStyle/>
          <a:p>
            <a:r>
              <a:rPr lang="es-CO">
                <a:solidFill>
                  <a:srgbClr val="FFFFFF"/>
                </a:solidFill>
              </a:rPr>
              <a:t>Redes tradicionales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12AE4231-DEC0-4800-E2A1-56B09D83EE3D}"/>
              </a:ext>
            </a:extLst>
          </p:cNvPr>
          <p:cNvSpPr>
            <a:spLocks noGrp="1"/>
          </p:cNvSpPr>
          <p:nvPr>
            <p:ph idx="1"/>
          </p:nvPr>
        </p:nvSpPr>
        <p:spPr>
          <a:xfrm>
            <a:off x="4447308" y="591344"/>
            <a:ext cx="6906491" cy="5585619"/>
          </a:xfrm>
        </p:spPr>
        <p:txBody>
          <a:bodyPr anchor="ctr">
            <a:normAutofit/>
          </a:bodyPr>
          <a:lstStyle/>
          <a:p>
            <a:r>
              <a:rPr lang="es-CO" sz="2600"/>
              <a:t>Lo que se hacía anteriormente era que las redes se separaban en módulos dependiendo de que tanto podíamos confiar en cada una de las partes.</a:t>
            </a:r>
          </a:p>
          <a:p>
            <a:r>
              <a:rPr lang="es-CO" sz="2600" b="1"/>
              <a:t>Entonces esta distinción se hacía diciendo que la internet no era una red en la que se pudiera confiar</a:t>
            </a:r>
            <a:r>
              <a:rPr lang="es-CO" sz="2600"/>
              <a:t>, ya que no se tenía ningún control sobre ella. De tal manera que lo que si se podía controlar es la red local, de la casa, negocio o escuela.</a:t>
            </a:r>
          </a:p>
          <a:p>
            <a:r>
              <a:rPr lang="es-CO" sz="2600" b="1"/>
              <a:t>Esto se logró por medio de un firewall o un muro entre estas dos redes</a:t>
            </a:r>
            <a:r>
              <a:rPr lang="es-CO" sz="2600"/>
              <a:t>, la que no podemos controlar (internet) y la que si podemos controlar (local).</a:t>
            </a:r>
          </a:p>
        </p:txBody>
      </p:sp>
    </p:spTree>
    <p:extLst>
      <p:ext uri="{BB962C8B-B14F-4D97-AF65-F5344CB8AC3E}">
        <p14:creationId xmlns:p14="http://schemas.microsoft.com/office/powerpoint/2010/main" val="188130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C997ECA0-2B02-39B1-0C53-7E9797918F63}"/>
              </a:ext>
            </a:extLst>
          </p:cNvPr>
          <p:cNvSpPr>
            <a:spLocks noGrp="1"/>
          </p:cNvSpPr>
          <p:nvPr>
            <p:ph type="title"/>
          </p:nvPr>
        </p:nvSpPr>
        <p:spPr>
          <a:xfrm>
            <a:off x="838200" y="365125"/>
            <a:ext cx="5393361" cy="1325563"/>
          </a:xfrm>
        </p:spPr>
        <p:txBody>
          <a:bodyPr>
            <a:normAutofit/>
          </a:bodyPr>
          <a:lstStyle/>
          <a:p>
            <a:r>
              <a:rPr lang="es-CO" dirty="0"/>
              <a:t>División de las redes</a:t>
            </a:r>
          </a:p>
        </p:txBody>
      </p:sp>
      <p:sp>
        <p:nvSpPr>
          <p:cNvPr id="21" name="Freeform: Shape 2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Marcador de contenido 2">
            <a:extLst>
              <a:ext uri="{FF2B5EF4-FFF2-40B4-BE49-F238E27FC236}">
                <a16:creationId xmlns:a16="http://schemas.microsoft.com/office/drawing/2014/main" id="{31364C62-B631-FFDB-71B1-6E0FAA56B752}"/>
              </a:ext>
            </a:extLst>
          </p:cNvPr>
          <p:cNvSpPr>
            <a:spLocks noGrp="1"/>
          </p:cNvSpPr>
          <p:nvPr>
            <p:ph idx="1"/>
          </p:nvPr>
        </p:nvSpPr>
        <p:spPr>
          <a:xfrm>
            <a:off x="838200" y="1825625"/>
            <a:ext cx="5393361" cy="4351338"/>
          </a:xfrm>
        </p:spPr>
        <p:txBody>
          <a:bodyPr>
            <a:normAutofit/>
          </a:bodyPr>
          <a:lstStyle/>
          <a:p>
            <a:r>
              <a:rPr lang="es-CO" dirty="0"/>
              <a:t>DMZ = servidores y activos de información delicados</a:t>
            </a:r>
          </a:p>
          <a:p>
            <a:r>
              <a:rPr lang="es-CO" dirty="0" err="1"/>
              <a:t>Corp</a:t>
            </a:r>
            <a:r>
              <a:rPr lang="es-CO" dirty="0"/>
              <a:t> = El lugar de trabajo para todas las personas de la compañía</a:t>
            </a:r>
          </a:p>
          <a:p>
            <a:r>
              <a:rPr lang="es-CO" dirty="0" err="1"/>
              <a:t>Partner</a:t>
            </a:r>
            <a:r>
              <a:rPr lang="es-CO" dirty="0"/>
              <a:t> = El acceso que se le daba a un socio externo de la compañía</a:t>
            </a:r>
          </a:p>
          <a:p>
            <a:endParaRPr lang="es-CO" dirty="0"/>
          </a:p>
        </p:txBody>
      </p:sp>
      <p:sp>
        <p:nvSpPr>
          <p:cNvPr id="23" name="Oval 2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C62E929C-75A6-2659-10ED-877E18C41735}"/>
              </a:ext>
            </a:extLst>
          </p:cNvPr>
          <p:cNvPicPr>
            <a:picLocks noChangeAspect="1"/>
          </p:cNvPicPr>
          <p:nvPr/>
        </p:nvPicPr>
        <p:blipFill>
          <a:blip r:embed="rId2"/>
          <a:srcRect l="5049" t="19524" b="20015"/>
          <a:stretch>
            <a:fillRect/>
          </a:stretch>
        </p:blipFill>
        <p:spPr>
          <a:xfrm>
            <a:off x="7887184" y="1962143"/>
            <a:ext cx="3781051" cy="2289735"/>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5" name="Freeform: Shape 2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01340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5" name="Arc 615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BD73068-1E8A-64CD-F4A2-64148F4EAF1C}"/>
              </a:ext>
            </a:extLst>
          </p:cNvPr>
          <p:cNvSpPr>
            <a:spLocks noGrp="1"/>
          </p:cNvSpPr>
          <p:nvPr>
            <p:ph type="title"/>
          </p:nvPr>
        </p:nvSpPr>
        <p:spPr>
          <a:xfrm>
            <a:off x="5894962" y="479493"/>
            <a:ext cx="5458838" cy="1325563"/>
          </a:xfrm>
        </p:spPr>
        <p:txBody>
          <a:bodyPr>
            <a:normAutofit/>
          </a:bodyPr>
          <a:lstStyle/>
          <a:p>
            <a:r>
              <a:rPr lang="es-CO" dirty="0"/>
              <a:t>Evolución de las redes</a:t>
            </a:r>
          </a:p>
        </p:txBody>
      </p:sp>
      <p:sp>
        <p:nvSpPr>
          <p:cNvPr id="6157" name="Freeform: Shape 615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8" name="Picture 4">
            <a:extLst>
              <a:ext uri="{FF2B5EF4-FFF2-40B4-BE49-F238E27FC236}">
                <a16:creationId xmlns:a16="http://schemas.microsoft.com/office/drawing/2014/main" id="{F6A6D96E-6B9F-4D36-DEF4-AE2DF3B642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1994518"/>
            <a:ext cx="4777381" cy="26992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Marcador de contenido 3">
            <a:extLst>
              <a:ext uri="{FF2B5EF4-FFF2-40B4-BE49-F238E27FC236}">
                <a16:creationId xmlns:a16="http://schemas.microsoft.com/office/drawing/2014/main" id="{578F0A49-8A41-3205-A772-61AA8C5D4EA1}"/>
              </a:ext>
            </a:extLst>
          </p:cNvPr>
          <p:cNvSpPr>
            <a:spLocks noGrp="1"/>
          </p:cNvSpPr>
          <p:nvPr>
            <p:ph idx="1"/>
          </p:nvPr>
        </p:nvSpPr>
        <p:spPr>
          <a:xfrm>
            <a:off x="5894962" y="1984443"/>
            <a:ext cx="5458838" cy="4192520"/>
          </a:xfrm>
        </p:spPr>
        <p:txBody>
          <a:bodyPr>
            <a:normAutofit/>
          </a:bodyPr>
          <a:lstStyle/>
          <a:p>
            <a:r>
              <a:rPr lang="es-CO" sz="2000"/>
              <a:t>Redes de trabajo remoto</a:t>
            </a:r>
          </a:p>
          <a:p>
            <a:r>
              <a:rPr lang="es-CO" sz="2000"/>
              <a:t>Con el tiempo se empezó a notar que los empleados necesitaban trabajar desde casa y aun así estar seguros, por lo que se les añadió a la red una estructura nueva y por supuesto una VPN.</a:t>
            </a:r>
          </a:p>
          <a:p>
            <a:r>
              <a:rPr lang="es-CO" sz="2000" b="1"/>
              <a:t>VPN</a:t>
            </a:r>
            <a:r>
              <a:rPr lang="es-CO" sz="2000"/>
              <a:t> = Es un túnel privado entre los servidores de la empresa y un trabajador, que si llega a ser interceptado no va a ser descifrado.</a:t>
            </a:r>
          </a:p>
          <a:p>
            <a:r>
              <a:rPr lang="es-CO" sz="2000"/>
              <a:t>Entonces de esta manera se conectaban, sin la necesidad de que todos los trabajadores se encontraran en el mismo lugar de trabajo</a:t>
            </a:r>
          </a:p>
          <a:p>
            <a:endParaRPr lang="es-CO" sz="2000"/>
          </a:p>
        </p:txBody>
      </p:sp>
    </p:spTree>
    <p:extLst>
      <p:ext uri="{BB962C8B-B14F-4D97-AF65-F5344CB8AC3E}">
        <p14:creationId xmlns:p14="http://schemas.microsoft.com/office/powerpoint/2010/main" val="2036272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BF28C9C-BAA4-2605-553D-C71980822E36}"/>
              </a:ext>
            </a:extLst>
          </p:cNvPr>
          <p:cNvSpPr>
            <a:spLocks noGrp="1"/>
          </p:cNvSpPr>
          <p:nvPr>
            <p:ph type="title"/>
          </p:nvPr>
        </p:nvSpPr>
        <p:spPr>
          <a:xfrm>
            <a:off x="5894962" y="479493"/>
            <a:ext cx="5458838" cy="1325563"/>
          </a:xfrm>
        </p:spPr>
        <p:txBody>
          <a:bodyPr>
            <a:normAutofit/>
          </a:bodyPr>
          <a:lstStyle/>
          <a:p>
            <a:r>
              <a:rPr lang="es-CO" dirty="0"/>
              <a:t>Evolución de redes continuación</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id="{64EE59CB-C568-02D4-FB46-4D0B5F157A2D}"/>
              </a:ext>
            </a:extLst>
          </p:cNvPr>
          <p:cNvPicPr>
            <a:picLocks noChangeAspect="1"/>
          </p:cNvPicPr>
          <p:nvPr/>
        </p:nvPicPr>
        <p:blipFill>
          <a:blip r:embed="rId2"/>
          <a:stretch>
            <a:fillRect/>
          </a:stretch>
        </p:blipFill>
        <p:spPr>
          <a:xfrm>
            <a:off x="703182" y="1540667"/>
            <a:ext cx="4777381" cy="360692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Marcador de contenido 2">
            <a:extLst>
              <a:ext uri="{FF2B5EF4-FFF2-40B4-BE49-F238E27FC236}">
                <a16:creationId xmlns:a16="http://schemas.microsoft.com/office/drawing/2014/main" id="{562E7030-0165-3CEF-5E24-7F9D8284702F}"/>
              </a:ext>
            </a:extLst>
          </p:cNvPr>
          <p:cNvSpPr>
            <a:spLocks noGrp="1"/>
          </p:cNvSpPr>
          <p:nvPr>
            <p:ph idx="1"/>
          </p:nvPr>
        </p:nvSpPr>
        <p:spPr>
          <a:xfrm>
            <a:off x="5894962" y="1984443"/>
            <a:ext cx="5458838" cy="4192520"/>
          </a:xfrm>
        </p:spPr>
        <p:txBody>
          <a:bodyPr>
            <a:normAutofit fontScale="92500" lnSpcReduction="10000"/>
          </a:bodyPr>
          <a:lstStyle/>
          <a:p>
            <a:r>
              <a:rPr lang="es-CO" sz="1800" dirty="0"/>
              <a:t>Redes de cero confianza</a:t>
            </a:r>
          </a:p>
          <a:p>
            <a:pPr lvl="1"/>
            <a:r>
              <a:rPr lang="es-CO" sz="1800" dirty="0"/>
              <a:t>Con todos los ataques de ciberseguridad que se presentan día a día, </a:t>
            </a:r>
            <a:r>
              <a:rPr lang="es-CO" sz="1800" b="1" dirty="0"/>
              <a:t>se sabe que no solamente se puede desconfiar del internet, sino también de los integrantes de la red,</a:t>
            </a:r>
            <a:r>
              <a:rPr lang="es-CO" sz="1800" dirty="0"/>
              <a:t> que dejamos entrar.</a:t>
            </a:r>
          </a:p>
          <a:p>
            <a:pPr lvl="1"/>
            <a:r>
              <a:rPr lang="es-CO" sz="1800" dirty="0"/>
              <a:t>Porque aunque no tengan malas intenciones, estos pueden ser engañados por un tercero para violar la seguridad. De este modo la arquitectura de red evolucionó para no confiar en nadie.</a:t>
            </a:r>
          </a:p>
          <a:p>
            <a:r>
              <a:rPr lang="es-CO" sz="1800" dirty="0"/>
              <a:t>Importancia de la seguridad en las redes</a:t>
            </a:r>
          </a:p>
          <a:p>
            <a:pPr lvl="1"/>
            <a:r>
              <a:rPr lang="es-CO" sz="1800" b="1" dirty="0"/>
              <a:t>Toda persona que quiera trabajar en seguridad, debe conocer al menos las bases de las redes computacionales</a:t>
            </a:r>
            <a:r>
              <a:rPr lang="es-CO" sz="1800" dirty="0"/>
              <a:t>, porque son un tema que directamente ataña a este, siendo un elemento tan básico e importante en el mundo de internet.</a:t>
            </a:r>
            <a:br>
              <a:rPr lang="es-CO" sz="1800" dirty="0"/>
            </a:br>
            <a:endParaRPr lang="es-CO" sz="1800" dirty="0"/>
          </a:p>
        </p:txBody>
      </p:sp>
    </p:spTree>
    <p:extLst>
      <p:ext uri="{BB962C8B-B14F-4D97-AF65-F5344CB8AC3E}">
        <p14:creationId xmlns:p14="http://schemas.microsoft.com/office/powerpoint/2010/main" val="36931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33137A4-2101-D753-A265-1B7536FFCA0F}"/>
              </a:ext>
            </a:extLst>
          </p:cNvPr>
          <p:cNvSpPr>
            <a:spLocks noGrp="1"/>
          </p:cNvSpPr>
          <p:nvPr>
            <p:ph type="title"/>
          </p:nvPr>
        </p:nvSpPr>
        <p:spPr>
          <a:xfrm>
            <a:off x="686834" y="1153572"/>
            <a:ext cx="3200400" cy="4461163"/>
          </a:xfrm>
        </p:spPr>
        <p:txBody>
          <a:bodyPr>
            <a:normAutofit/>
          </a:bodyPr>
          <a:lstStyle/>
          <a:p>
            <a:r>
              <a:rPr lang="es-CO">
                <a:solidFill>
                  <a:srgbClr val="FFFFFF"/>
                </a:solidFill>
              </a:rPr>
              <a:t>Justificación del curso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26B3E8F2-E50F-02F5-ACF1-284C9A8AF3E3}"/>
              </a:ext>
            </a:extLst>
          </p:cNvPr>
          <p:cNvSpPr>
            <a:spLocks noGrp="1"/>
          </p:cNvSpPr>
          <p:nvPr>
            <p:ph idx="1"/>
          </p:nvPr>
        </p:nvSpPr>
        <p:spPr>
          <a:xfrm>
            <a:off x="4447308" y="591344"/>
            <a:ext cx="6906491" cy="5585619"/>
          </a:xfrm>
        </p:spPr>
        <p:txBody>
          <a:bodyPr anchor="ctr">
            <a:normAutofit/>
          </a:bodyPr>
          <a:lstStyle/>
          <a:p>
            <a:r>
              <a:rPr lang="es-CO" sz="2000" i="1"/>
              <a:t>En esta era, en la que la información se ha convertido en uno de los activos más valiosos en las empresas, es imprescindible para el ingeniero en multimedia, conocer los mecanismos que permiten proteger la información, las aplicaciones que la procesan y la infraestructura que las soporta; esta asignatura presenta las herramientas y tecnologías que permiten implementar controles para asegurar la disponibilidad, integridad y confidencialidad de la información, así como de los servicios y aplicaciones que conforman la arquitectura tecnológica de las organizaciones, a partir de los estándares y mejores prácticas más utilizados actualmente. </a:t>
            </a:r>
            <a:endParaRPr lang="es-CO" sz="2000"/>
          </a:p>
          <a:p>
            <a:r>
              <a:rPr lang="es-CO" sz="2000" i="1"/>
              <a:t> </a:t>
            </a:r>
            <a:endParaRPr lang="es-CO" sz="2000"/>
          </a:p>
          <a:p>
            <a:r>
              <a:rPr lang="es-CO" sz="2000" i="1"/>
              <a:t>Estos conceptos complementarán la base de conocimientos del ingeniero multimedia y le darán herramientas para construir un perfil profesional integral y consciente de los nuevos desafíos que demandan la evolución de las tecnologías y la importancia de la información.</a:t>
            </a:r>
            <a:r>
              <a:rPr lang="es-CO" sz="2000">
                <a:effectLst/>
              </a:rPr>
              <a:t> </a:t>
            </a:r>
            <a:endParaRPr lang="es-CO" sz="2000"/>
          </a:p>
        </p:txBody>
      </p:sp>
    </p:spTree>
    <p:extLst>
      <p:ext uri="{BB962C8B-B14F-4D97-AF65-F5344CB8AC3E}">
        <p14:creationId xmlns:p14="http://schemas.microsoft.com/office/powerpoint/2010/main" val="88695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D2BC5E2-0FC4-5095-A369-B47F320FFE42}"/>
              </a:ext>
            </a:extLst>
          </p:cNvPr>
          <p:cNvSpPr>
            <a:spLocks noGrp="1"/>
          </p:cNvSpPr>
          <p:nvPr>
            <p:ph type="title"/>
          </p:nvPr>
        </p:nvSpPr>
        <p:spPr>
          <a:xfrm>
            <a:off x="686834" y="1153572"/>
            <a:ext cx="3200400" cy="4461163"/>
          </a:xfrm>
        </p:spPr>
        <p:txBody>
          <a:bodyPr>
            <a:normAutofit/>
          </a:bodyPr>
          <a:lstStyle/>
          <a:p>
            <a:r>
              <a:rPr lang="es-CO">
                <a:solidFill>
                  <a:srgbClr val="FFFFFF"/>
                </a:solidFill>
              </a:rPr>
              <a:t>Objetivo general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E64CC257-5805-B0DC-13EE-2C5491848A70}"/>
              </a:ext>
            </a:extLst>
          </p:cNvPr>
          <p:cNvSpPr>
            <a:spLocks noGrp="1"/>
          </p:cNvSpPr>
          <p:nvPr>
            <p:ph idx="1"/>
          </p:nvPr>
        </p:nvSpPr>
        <p:spPr>
          <a:xfrm>
            <a:off x="4447308" y="591344"/>
            <a:ext cx="6906491" cy="5585619"/>
          </a:xfrm>
        </p:spPr>
        <p:txBody>
          <a:bodyPr anchor="ctr">
            <a:normAutofit/>
          </a:bodyPr>
          <a:lstStyle/>
          <a:p>
            <a:r>
              <a:rPr lang="es-CO" dirty="0"/>
              <a:t>Proveer conceptos fundamentales y herramientas a los estudiantes, que les permitan identificar los principales controles a implementar en las diferentes capas que conforman la arquitectura tecnológica de una organización, con el fin de proteger la información que almacena, procesa y genera.</a:t>
            </a:r>
          </a:p>
        </p:txBody>
      </p:sp>
    </p:spTree>
    <p:extLst>
      <p:ext uri="{BB962C8B-B14F-4D97-AF65-F5344CB8AC3E}">
        <p14:creationId xmlns:p14="http://schemas.microsoft.com/office/powerpoint/2010/main" val="596909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F0D4CE-EC5F-9CEE-B447-394C7E19B0C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96C3551-A908-F6DE-8BEB-43AE77B68E29}"/>
              </a:ext>
            </a:extLst>
          </p:cNvPr>
          <p:cNvSpPr>
            <a:spLocks noGrp="1"/>
          </p:cNvSpPr>
          <p:nvPr>
            <p:ph type="title"/>
          </p:nvPr>
        </p:nvSpPr>
        <p:spPr>
          <a:xfrm>
            <a:off x="686834" y="1153572"/>
            <a:ext cx="3200400" cy="4461163"/>
          </a:xfrm>
        </p:spPr>
        <p:txBody>
          <a:bodyPr>
            <a:normAutofit/>
          </a:bodyPr>
          <a:lstStyle/>
          <a:p>
            <a:r>
              <a:rPr lang="es-CO">
                <a:solidFill>
                  <a:srgbClr val="FFFFFF"/>
                </a:solidFill>
              </a:rPr>
              <a:t>Contenido del curso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D9C026FF-8CED-4E49-C3B4-1C253EA598D5}"/>
              </a:ext>
            </a:extLst>
          </p:cNvPr>
          <p:cNvSpPr>
            <a:spLocks noGrp="1"/>
          </p:cNvSpPr>
          <p:nvPr>
            <p:ph idx="1"/>
          </p:nvPr>
        </p:nvSpPr>
        <p:spPr>
          <a:xfrm>
            <a:off x="4447308" y="591344"/>
            <a:ext cx="6906491" cy="5585619"/>
          </a:xfrm>
        </p:spPr>
        <p:txBody>
          <a:bodyPr anchor="ctr">
            <a:normAutofit/>
          </a:bodyPr>
          <a:lstStyle/>
          <a:p>
            <a:r>
              <a:rPr lang="es-CO" sz="1000"/>
              <a:t>Semana 1:</a:t>
            </a:r>
          </a:p>
          <a:p>
            <a:pPr lvl="1"/>
            <a:r>
              <a:rPr lang="es-CO" sz="1000"/>
              <a:t>Presentación de la asignatura</a:t>
            </a:r>
          </a:p>
          <a:p>
            <a:pPr lvl="1"/>
            <a:r>
              <a:rPr lang="es-CO" sz="1000"/>
              <a:t>Conceptos e importancia de la Seguridad Informática.</a:t>
            </a:r>
            <a:r>
              <a:rPr lang="es-CO" sz="1000">
                <a:effectLst/>
              </a:rPr>
              <a:t> </a:t>
            </a:r>
          </a:p>
          <a:p>
            <a:r>
              <a:rPr lang="es-CO" sz="1000"/>
              <a:t>Semana 2:</a:t>
            </a:r>
          </a:p>
          <a:p>
            <a:pPr lvl="1"/>
            <a:r>
              <a:rPr lang="es-CO" sz="1000"/>
              <a:t>Dimensiones de la Seguridad Informática</a:t>
            </a:r>
          </a:p>
          <a:p>
            <a:pPr lvl="1"/>
            <a:r>
              <a:rPr lang="es-CO" sz="1000"/>
              <a:t>Estándares y mejores prácticas de Seguridad de la Información (ISO, PCI, OWASP)</a:t>
            </a:r>
            <a:r>
              <a:rPr lang="es-CO" sz="1000">
                <a:effectLst/>
              </a:rPr>
              <a:t> </a:t>
            </a:r>
            <a:endParaRPr lang="es-CO" sz="1000"/>
          </a:p>
          <a:p>
            <a:r>
              <a:rPr lang="es-CO" sz="1000"/>
              <a:t>Semana 3:</a:t>
            </a:r>
          </a:p>
          <a:p>
            <a:pPr lvl="1"/>
            <a:r>
              <a:rPr lang="es-CO" sz="1000"/>
              <a:t>Herramientas y aplicaciones:</a:t>
            </a:r>
          </a:p>
          <a:p>
            <a:pPr lvl="2"/>
            <a:r>
              <a:rPr lang="es-CO" sz="1000"/>
              <a:t>Criptografía</a:t>
            </a:r>
          </a:p>
          <a:p>
            <a:pPr lvl="2"/>
            <a:r>
              <a:rPr lang="es-CO" sz="1000"/>
              <a:t>Hash </a:t>
            </a:r>
          </a:p>
          <a:p>
            <a:pPr lvl="2"/>
            <a:r>
              <a:rPr lang="es-CO" sz="1000"/>
              <a:t>Esteganografía</a:t>
            </a:r>
            <a:r>
              <a:rPr lang="es-CO" sz="1000">
                <a:effectLst/>
              </a:rPr>
              <a:t> </a:t>
            </a:r>
            <a:endParaRPr lang="es-CO" sz="1000"/>
          </a:p>
          <a:p>
            <a:r>
              <a:rPr lang="es-CO" sz="1000"/>
              <a:t>Semana 4:</a:t>
            </a:r>
          </a:p>
          <a:p>
            <a:pPr lvl="1"/>
            <a:r>
              <a:rPr lang="es-CO" sz="1000"/>
              <a:t>Herramientas y aplicaciones:</a:t>
            </a:r>
          </a:p>
          <a:p>
            <a:pPr lvl="2"/>
            <a:r>
              <a:rPr lang="es-CO" sz="1000"/>
              <a:t>Firma Digital</a:t>
            </a:r>
          </a:p>
          <a:p>
            <a:pPr lvl="2"/>
            <a:r>
              <a:rPr lang="es-CO" sz="1000" err="1"/>
              <a:t>Blockchain</a:t>
            </a:r>
            <a:endParaRPr lang="es-CO" sz="1000"/>
          </a:p>
          <a:p>
            <a:pPr lvl="2"/>
            <a:r>
              <a:rPr lang="es-CO" sz="1000"/>
              <a:t>VPN y HTTPS</a:t>
            </a:r>
            <a:r>
              <a:rPr lang="es-CO" sz="1000">
                <a:effectLst/>
              </a:rPr>
              <a:t> </a:t>
            </a:r>
            <a:endParaRPr lang="es-CO" sz="1000"/>
          </a:p>
          <a:p>
            <a:r>
              <a:rPr lang="es-CO" sz="1000"/>
              <a:t>Semana 5:</a:t>
            </a:r>
          </a:p>
          <a:p>
            <a:pPr lvl="1"/>
            <a:r>
              <a:rPr lang="es-CO" sz="1000"/>
              <a:t>Modelo Seguridad en Profundidad (Capas)</a:t>
            </a:r>
          </a:p>
          <a:p>
            <a:pPr lvl="1"/>
            <a:r>
              <a:rPr lang="es-CO" sz="1000"/>
              <a:t>Taller Práctica- Seguridad en Casa</a:t>
            </a:r>
            <a:r>
              <a:rPr lang="es-CO" sz="1000">
                <a:effectLst/>
              </a:rPr>
              <a:t> </a:t>
            </a:r>
          </a:p>
          <a:p>
            <a:r>
              <a:rPr lang="es-CO" sz="1000"/>
              <a:t>Semana 6: Primer parcial</a:t>
            </a:r>
          </a:p>
        </p:txBody>
      </p:sp>
    </p:spTree>
    <p:extLst>
      <p:ext uri="{BB962C8B-B14F-4D97-AF65-F5344CB8AC3E}">
        <p14:creationId xmlns:p14="http://schemas.microsoft.com/office/powerpoint/2010/main" val="389839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7053D0-60FF-8252-60D7-99373D9777D0}"/>
              </a:ext>
            </a:extLst>
          </p:cNvPr>
          <p:cNvSpPr>
            <a:spLocks noGrp="1"/>
          </p:cNvSpPr>
          <p:nvPr>
            <p:ph type="title"/>
          </p:nvPr>
        </p:nvSpPr>
        <p:spPr>
          <a:xfrm>
            <a:off x="686834" y="1153572"/>
            <a:ext cx="3200400" cy="4461163"/>
          </a:xfrm>
        </p:spPr>
        <p:txBody>
          <a:bodyPr>
            <a:normAutofit/>
          </a:bodyPr>
          <a:lstStyle/>
          <a:p>
            <a:r>
              <a:rPr lang="es-CO">
                <a:solidFill>
                  <a:srgbClr val="FFFFFF"/>
                </a:solidFill>
              </a:rPr>
              <a:t>Contenido del curso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95BE1E0B-85B2-ACB0-C8DD-152999AB470B}"/>
              </a:ext>
            </a:extLst>
          </p:cNvPr>
          <p:cNvSpPr>
            <a:spLocks noGrp="1"/>
          </p:cNvSpPr>
          <p:nvPr>
            <p:ph idx="1"/>
          </p:nvPr>
        </p:nvSpPr>
        <p:spPr>
          <a:xfrm>
            <a:off x="4447308" y="591344"/>
            <a:ext cx="6906491" cy="5585619"/>
          </a:xfrm>
        </p:spPr>
        <p:txBody>
          <a:bodyPr anchor="ctr">
            <a:normAutofit/>
          </a:bodyPr>
          <a:lstStyle/>
          <a:p>
            <a:r>
              <a:rPr lang="es-CO" sz="1700"/>
              <a:t>Semana 7:</a:t>
            </a:r>
          </a:p>
          <a:p>
            <a:pPr lvl="1"/>
            <a:r>
              <a:rPr lang="es-CO" sz="1700"/>
              <a:t>Seguridad en datos y aplicaciones</a:t>
            </a:r>
            <a:r>
              <a:rPr lang="es-CO" sz="1700">
                <a:effectLst/>
              </a:rPr>
              <a:t> </a:t>
            </a:r>
            <a:endParaRPr lang="es-CO" sz="1700"/>
          </a:p>
          <a:p>
            <a:r>
              <a:rPr lang="es-CO" sz="1700"/>
              <a:t>Semana 8:</a:t>
            </a:r>
          </a:p>
          <a:p>
            <a:pPr lvl="1"/>
            <a:r>
              <a:rPr lang="es-CO" sz="1700"/>
              <a:t>Seguridad en aplicaciones</a:t>
            </a:r>
            <a:r>
              <a:rPr lang="es-CO" sz="1700">
                <a:effectLst/>
              </a:rPr>
              <a:t> </a:t>
            </a:r>
            <a:endParaRPr lang="es-CO" sz="1700"/>
          </a:p>
          <a:p>
            <a:r>
              <a:rPr lang="es-CO" sz="1700"/>
              <a:t>Semana 9:</a:t>
            </a:r>
          </a:p>
          <a:p>
            <a:pPr lvl="1"/>
            <a:r>
              <a:rPr lang="es-CO" sz="1700"/>
              <a:t>Seguridad en Sistemas Operativos</a:t>
            </a:r>
            <a:r>
              <a:rPr lang="es-CO" sz="1700">
                <a:effectLst/>
              </a:rPr>
              <a:t> </a:t>
            </a:r>
            <a:endParaRPr lang="es-CO" sz="1700"/>
          </a:p>
          <a:p>
            <a:r>
              <a:rPr lang="es-CO" sz="1700"/>
              <a:t>Semana 10:</a:t>
            </a:r>
          </a:p>
          <a:p>
            <a:pPr lvl="1"/>
            <a:r>
              <a:rPr lang="es-CO" sz="1700"/>
              <a:t>Seguridad en Redes y Comunicaciones</a:t>
            </a:r>
          </a:p>
          <a:p>
            <a:pPr lvl="1"/>
            <a:r>
              <a:rPr lang="es-CO" sz="1700"/>
              <a:t>Seguridad Perimetral y Física</a:t>
            </a:r>
            <a:r>
              <a:rPr lang="es-CO" sz="1700">
                <a:effectLst/>
              </a:rPr>
              <a:t> </a:t>
            </a:r>
            <a:endParaRPr lang="es-CO" sz="1700"/>
          </a:p>
          <a:p>
            <a:r>
              <a:rPr lang="es-CO" sz="1700"/>
              <a:t>Semana 11:</a:t>
            </a:r>
          </a:p>
          <a:p>
            <a:pPr lvl="1"/>
            <a:r>
              <a:rPr lang="es-CO" sz="1700"/>
              <a:t>Políticas, procedimientos y concientización.</a:t>
            </a:r>
          </a:p>
          <a:p>
            <a:pPr lvl="1"/>
            <a:r>
              <a:rPr lang="es-CO" sz="1700"/>
              <a:t>Análisis de riesgos – parte 1</a:t>
            </a:r>
            <a:r>
              <a:rPr lang="es-CO" sz="1700">
                <a:effectLst/>
              </a:rPr>
              <a:t> </a:t>
            </a:r>
            <a:endParaRPr lang="es-CO" sz="1700"/>
          </a:p>
          <a:p>
            <a:r>
              <a:rPr lang="es-CO" sz="1700"/>
              <a:t>Semana 12: Segundo parcial</a:t>
            </a:r>
          </a:p>
        </p:txBody>
      </p:sp>
    </p:spTree>
    <p:extLst>
      <p:ext uri="{BB962C8B-B14F-4D97-AF65-F5344CB8AC3E}">
        <p14:creationId xmlns:p14="http://schemas.microsoft.com/office/powerpoint/2010/main" val="66306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EB0DD2-5A18-1562-0233-809D16CF237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4197112-E991-387F-5148-56B1FBCE702C}"/>
              </a:ext>
            </a:extLst>
          </p:cNvPr>
          <p:cNvSpPr>
            <a:spLocks noGrp="1"/>
          </p:cNvSpPr>
          <p:nvPr>
            <p:ph type="title"/>
          </p:nvPr>
        </p:nvSpPr>
        <p:spPr>
          <a:xfrm>
            <a:off x="686834" y="1153572"/>
            <a:ext cx="3200400" cy="4461163"/>
          </a:xfrm>
        </p:spPr>
        <p:txBody>
          <a:bodyPr>
            <a:normAutofit/>
          </a:bodyPr>
          <a:lstStyle/>
          <a:p>
            <a:r>
              <a:rPr lang="es-CO">
                <a:solidFill>
                  <a:srgbClr val="FFFFFF"/>
                </a:solidFill>
              </a:rPr>
              <a:t>Contenido del curso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D10C8C51-5ADC-C96F-41A0-D646F0C996A9}"/>
              </a:ext>
            </a:extLst>
          </p:cNvPr>
          <p:cNvSpPr>
            <a:spLocks noGrp="1"/>
          </p:cNvSpPr>
          <p:nvPr>
            <p:ph idx="1"/>
          </p:nvPr>
        </p:nvSpPr>
        <p:spPr>
          <a:xfrm>
            <a:off x="4447308" y="591344"/>
            <a:ext cx="6906491" cy="5585619"/>
          </a:xfrm>
        </p:spPr>
        <p:txBody>
          <a:bodyPr anchor="ctr">
            <a:normAutofit/>
          </a:bodyPr>
          <a:lstStyle/>
          <a:p>
            <a:r>
              <a:rPr lang="es-CO" sz="1700"/>
              <a:t>Semana 13:</a:t>
            </a:r>
          </a:p>
          <a:p>
            <a:pPr lvl="1"/>
            <a:r>
              <a:rPr lang="es-CO" sz="1700"/>
              <a:t>Análisis de riesgos – parte 2</a:t>
            </a:r>
          </a:p>
          <a:p>
            <a:pPr lvl="1"/>
            <a:r>
              <a:rPr lang="es-CO" sz="1700" err="1"/>
              <a:t>Ethical</a:t>
            </a:r>
            <a:r>
              <a:rPr lang="es-CO" sz="1700"/>
              <a:t> Hacking</a:t>
            </a:r>
            <a:r>
              <a:rPr lang="es-CO" sz="1700">
                <a:effectLst/>
              </a:rPr>
              <a:t> </a:t>
            </a:r>
            <a:endParaRPr lang="es-CO" sz="1700"/>
          </a:p>
          <a:p>
            <a:r>
              <a:rPr lang="es-CO" sz="1700"/>
              <a:t>Semana 14:</a:t>
            </a:r>
          </a:p>
          <a:p>
            <a:pPr lvl="1"/>
            <a:r>
              <a:rPr lang="es-CO" sz="1700"/>
              <a:t>OWASP - Taller</a:t>
            </a:r>
          </a:p>
          <a:p>
            <a:r>
              <a:rPr lang="es-CO" sz="1700"/>
              <a:t>Semana 15:</a:t>
            </a:r>
          </a:p>
          <a:p>
            <a:pPr lvl="1"/>
            <a:r>
              <a:rPr lang="es-CO" sz="1700"/>
              <a:t>Auditoría</a:t>
            </a:r>
          </a:p>
          <a:p>
            <a:pPr lvl="1"/>
            <a:r>
              <a:rPr lang="es-CO" sz="1700"/>
              <a:t>Informática Forense </a:t>
            </a:r>
          </a:p>
          <a:p>
            <a:r>
              <a:rPr lang="es-CO" sz="1700"/>
              <a:t>Semana 16:</a:t>
            </a:r>
          </a:p>
          <a:p>
            <a:pPr lvl="1"/>
            <a:r>
              <a:rPr lang="es-CO" sz="1700"/>
              <a:t>Informática Forense – parte 1</a:t>
            </a:r>
          </a:p>
          <a:p>
            <a:pPr lvl="1"/>
            <a:r>
              <a:rPr lang="es-CO" sz="1700"/>
              <a:t>Legislación</a:t>
            </a:r>
            <a:r>
              <a:rPr lang="es-CO" sz="1700">
                <a:effectLst/>
              </a:rPr>
              <a:t> </a:t>
            </a:r>
            <a:endParaRPr lang="es-CO" sz="1700"/>
          </a:p>
          <a:p>
            <a:r>
              <a:rPr lang="es-CO" sz="1700"/>
              <a:t>Semana 17: Examen final</a:t>
            </a:r>
          </a:p>
          <a:p>
            <a:r>
              <a:rPr lang="es-CO" sz="1700"/>
              <a:t>Semana 18: Conclusiones</a:t>
            </a:r>
          </a:p>
        </p:txBody>
      </p:sp>
    </p:spTree>
    <p:extLst>
      <p:ext uri="{BB962C8B-B14F-4D97-AF65-F5344CB8AC3E}">
        <p14:creationId xmlns:p14="http://schemas.microsoft.com/office/powerpoint/2010/main" val="77000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dlock on computer motherboard">
            <a:extLst>
              <a:ext uri="{FF2B5EF4-FFF2-40B4-BE49-F238E27FC236}">
                <a16:creationId xmlns:a16="http://schemas.microsoft.com/office/drawing/2014/main" id="{AC364D38-042F-2B1F-1E94-B964D7E06554}"/>
              </a:ext>
            </a:extLst>
          </p:cNvPr>
          <p:cNvPicPr>
            <a:picLocks noChangeAspect="1"/>
          </p:cNvPicPr>
          <p:nvPr/>
        </p:nvPicPr>
        <p:blipFill>
          <a:blip r:embed="rId2"/>
          <a:srcRect t="15730"/>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6A28D8-38B6-987D-1744-91EDBF84DBD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¿Ciberseguridad?</a:t>
            </a:r>
          </a:p>
        </p:txBody>
      </p:sp>
      <p:sp>
        <p:nvSpPr>
          <p:cNvPr id="3" name="Marcador de texto 2">
            <a:extLst>
              <a:ext uri="{FF2B5EF4-FFF2-40B4-BE49-F238E27FC236}">
                <a16:creationId xmlns:a16="http://schemas.microsoft.com/office/drawing/2014/main" id="{BBC23274-7146-D9C3-E06B-D410A7DC4BF5}"/>
              </a:ext>
            </a:extLst>
          </p:cNvPr>
          <p:cNvSpPr>
            <a:spLocks noGrp="1"/>
          </p:cNvSpPr>
          <p:nvPr>
            <p:ph type="body"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algn="ctr"/>
            <a:r>
              <a:rPr lang="en-US" dirty="0">
                <a:solidFill>
                  <a:srgbClr val="FFFFFF"/>
                </a:solidFill>
              </a:rPr>
              <a:t>¿</a:t>
            </a:r>
            <a:r>
              <a:rPr lang="en-US" dirty="0" err="1">
                <a:solidFill>
                  <a:srgbClr val="FFFFFF"/>
                </a:solidFill>
              </a:rPr>
              <a:t>Qué</a:t>
            </a:r>
            <a:r>
              <a:rPr lang="en-US" dirty="0">
                <a:solidFill>
                  <a:srgbClr val="FFFFFF"/>
                </a:solidFill>
              </a:rPr>
              <a:t> es </a:t>
            </a:r>
            <a:r>
              <a:rPr lang="en-US" dirty="0" err="1">
                <a:solidFill>
                  <a:srgbClr val="FFFFFF"/>
                </a:solidFill>
              </a:rPr>
              <a:t>ciberseguridad</a:t>
            </a:r>
            <a:r>
              <a:rPr lang="en-US" dirty="0">
                <a:solidFill>
                  <a:srgbClr val="FFFFFF"/>
                </a:solidFill>
              </a:rPr>
              <a:t>?</a:t>
            </a:r>
          </a:p>
        </p:txBody>
      </p:sp>
    </p:spTree>
    <p:extLst>
      <p:ext uri="{BB962C8B-B14F-4D97-AF65-F5344CB8AC3E}">
        <p14:creationId xmlns:p14="http://schemas.microsoft.com/office/powerpoint/2010/main" val="315310738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TotalTime>
  <Words>2202</Words>
  <Application>Microsoft Macintosh PowerPoint</Application>
  <PresentationFormat>Panorámica</PresentationFormat>
  <Paragraphs>176</Paragraphs>
  <Slides>33</Slides>
  <Notes>1</Notes>
  <HiddenSlides>3</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33</vt:i4>
      </vt:variant>
    </vt:vector>
  </HeadingPairs>
  <TitlesOfParts>
    <vt:vector size="38" baseType="lpstr">
      <vt:lpstr>Aptos</vt:lpstr>
      <vt:lpstr>Aptos Display</vt:lpstr>
      <vt:lpstr>Arial</vt:lpstr>
      <vt:lpstr>Calibri</vt:lpstr>
      <vt:lpstr>Tema de Office</vt:lpstr>
      <vt:lpstr>Seguridad Informática</vt:lpstr>
      <vt:lpstr>El docente</vt:lpstr>
      <vt:lpstr>El docente</vt:lpstr>
      <vt:lpstr>Justificación del curso</vt:lpstr>
      <vt:lpstr>Objetivo general</vt:lpstr>
      <vt:lpstr>Contenido del curso</vt:lpstr>
      <vt:lpstr>Contenido del curso</vt:lpstr>
      <vt:lpstr>Contenido del curso</vt:lpstr>
      <vt:lpstr>¿Ciberseguridad?</vt:lpstr>
      <vt:lpstr>Términos clave</vt:lpstr>
      <vt:lpstr>Términos clave</vt:lpstr>
      <vt:lpstr>Términos clave</vt:lpstr>
      <vt:lpstr>Caso de ejemplo</vt:lpstr>
      <vt:lpstr>Caso de ejemplo</vt:lpstr>
      <vt:lpstr>Caso de ejemplo</vt:lpstr>
      <vt:lpstr>Criptografía</vt:lpstr>
      <vt:lpstr>Criptografía </vt:lpstr>
      <vt:lpstr>Cifrado césar</vt:lpstr>
      <vt:lpstr>Características de la criptografía</vt:lpstr>
      <vt:lpstr>Presentación de PowerPoint</vt:lpstr>
      <vt:lpstr>Codificación segura</vt:lpstr>
      <vt:lpstr>Codificación segura</vt:lpstr>
      <vt:lpstr>Ciclo de vida del desarrollo de software</vt:lpstr>
      <vt:lpstr>OWASP</vt:lpstr>
      <vt:lpstr>En resumen</vt:lpstr>
      <vt:lpstr>Vectores de ataque</vt:lpstr>
      <vt:lpstr>Ingeniería Forense</vt:lpstr>
      <vt:lpstr>Redes informáticas y seguridad</vt:lpstr>
      <vt:lpstr>Redes informáticas y seguridad</vt:lpstr>
      <vt:lpstr>Redes tradicionales</vt:lpstr>
      <vt:lpstr>División de las redes</vt:lpstr>
      <vt:lpstr>Evolución de las redes</vt:lpstr>
      <vt:lpstr>Evolución de redes continuación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ANDRES MAURICIO SALAMANCA ARIAS</dc:creator>
  <cp:lastModifiedBy>ANDRES MAURICIO SALAMANCA ARIAS</cp:lastModifiedBy>
  <cp:revision>1</cp:revision>
  <dcterms:created xsi:type="dcterms:W3CDTF">2025-07-26T00:17:47Z</dcterms:created>
  <dcterms:modified xsi:type="dcterms:W3CDTF">2025-07-26T03:19:48Z</dcterms:modified>
</cp:coreProperties>
</file>