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9" r:id="rId13"/>
    <p:sldId id="267" r:id="rId14"/>
    <p:sldId id="268" r:id="rId15"/>
    <p:sldId id="270" r:id="rId16"/>
    <p:sldId id="273" r:id="rId17"/>
    <p:sldId id="271" r:id="rId18"/>
    <p:sldId id="272" r:id="rId19"/>
    <p:sldId id="276" r:id="rId20"/>
    <p:sldId id="274" r:id="rId21"/>
    <p:sldId id="275" r:id="rId22"/>
  </p:sldIdLst>
  <p:sldSz cx="12192000" cy="6858000"/>
  <p:notesSz cx="6858000" cy="9144000"/>
  <p:defaultTextStyle>
    <a:defPPr>
      <a:defRPr lang="es-C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034BBC6-7ED3-674B-9ACF-0A430FE2BEB4}" v="1" dt="2025-08-02T03:09:10.12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08"/>
    <p:restoredTop sz="94658"/>
  </p:normalViewPr>
  <p:slideViewPr>
    <p:cSldViewPr snapToGrid="0">
      <p:cViewPr varScale="1">
        <p:scale>
          <a:sx n="91" d="100"/>
          <a:sy n="91" d="100"/>
        </p:scale>
        <p:origin x="192" y="8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microsoft.com/office/2015/10/relationships/revisionInfo" Target="revisionInfo.xml"/></Relationships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svg"/><Relationship Id="rId1" Type="http://schemas.openxmlformats.org/officeDocument/2006/relationships/image" Target="../media/image3.png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svg"/><Relationship Id="rId1" Type="http://schemas.openxmlformats.org/officeDocument/2006/relationships/image" Target="../media/image3.png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icon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bg1"/>
    </dgm:fillClrLst>
    <dgm:linClrLst meth="repeat">
      <a:schemeClr val="lt1">
        <a:alpha val="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8C3F8EC-DC85-458E-8DD2-DC7F96094FFC}" type="doc">
      <dgm:prSet loTypeId="urn:microsoft.com/office/officeart/2018/2/layout/IconCircleList" loCatId="icon" qsTypeId="urn:microsoft.com/office/officeart/2005/8/quickstyle/simple1" qsCatId="simple" csTypeId="urn:microsoft.com/office/officeart/2018/5/colors/Iconchunking_neutralicon_colorful1" csCatId="colorful" phldr="1"/>
      <dgm:spPr/>
      <dgm:t>
        <a:bodyPr/>
        <a:lstStyle/>
        <a:p>
          <a:endParaRPr lang="en-US"/>
        </a:p>
      </dgm:t>
    </dgm:pt>
    <dgm:pt modelId="{32C8C866-E2BF-4503-A7EC-D76E72991E40}">
      <dgm:prSet/>
      <dgm:spPr/>
      <dgm:t>
        <a:bodyPr/>
        <a:lstStyle/>
        <a:p>
          <a:r>
            <a:rPr lang="es-CO"/>
            <a:t>Confidencialidad: Proteger la información frente a accesos no autorizados</a:t>
          </a:r>
          <a:endParaRPr lang="en-US"/>
        </a:p>
      </dgm:t>
    </dgm:pt>
    <dgm:pt modelId="{5ED98D06-B61C-4A21-AD86-EB1CE4F48677}" type="parTrans" cxnId="{E7DDA667-763F-48A0-A41B-22FC76FB6B7E}">
      <dgm:prSet/>
      <dgm:spPr/>
      <dgm:t>
        <a:bodyPr/>
        <a:lstStyle/>
        <a:p>
          <a:endParaRPr lang="en-US"/>
        </a:p>
      </dgm:t>
    </dgm:pt>
    <dgm:pt modelId="{679FDDB1-A314-4761-A2E7-E8067A4667AF}" type="sibTrans" cxnId="{E7DDA667-763F-48A0-A41B-22FC76FB6B7E}">
      <dgm:prSet/>
      <dgm:spPr/>
      <dgm:t>
        <a:bodyPr/>
        <a:lstStyle/>
        <a:p>
          <a:endParaRPr lang="en-US"/>
        </a:p>
      </dgm:t>
    </dgm:pt>
    <dgm:pt modelId="{42657D41-0051-4F2A-B154-D3A0E45F3EEA}">
      <dgm:prSet/>
      <dgm:spPr/>
      <dgm:t>
        <a:bodyPr/>
        <a:lstStyle/>
        <a:p>
          <a:r>
            <a:rPr lang="es-CO"/>
            <a:t>Integridad: Asegurar que la información no sea alterada de forma indebida.</a:t>
          </a:r>
          <a:endParaRPr lang="en-US"/>
        </a:p>
      </dgm:t>
    </dgm:pt>
    <dgm:pt modelId="{4317F584-7F51-46CC-9D22-0D775358D0BE}" type="parTrans" cxnId="{131AFD08-89D3-4B49-B0CD-C9103CA5D778}">
      <dgm:prSet/>
      <dgm:spPr/>
      <dgm:t>
        <a:bodyPr/>
        <a:lstStyle/>
        <a:p>
          <a:endParaRPr lang="en-US"/>
        </a:p>
      </dgm:t>
    </dgm:pt>
    <dgm:pt modelId="{4599E124-6481-48D2-8600-F226762FDE6D}" type="sibTrans" cxnId="{131AFD08-89D3-4B49-B0CD-C9103CA5D778}">
      <dgm:prSet/>
      <dgm:spPr/>
      <dgm:t>
        <a:bodyPr/>
        <a:lstStyle/>
        <a:p>
          <a:endParaRPr lang="en-US"/>
        </a:p>
      </dgm:t>
    </dgm:pt>
    <dgm:pt modelId="{CF3D41C9-878A-448A-B791-76C8C7D02CC2}">
      <dgm:prSet/>
      <dgm:spPr/>
      <dgm:t>
        <a:bodyPr/>
        <a:lstStyle/>
        <a:p>
          <a:r>
            <a:rPr lang="es-CO"/>
            <a:t>Disponibilidad: Garantizar que la información y sistemas estén accesibles cuando se necesitan.</a:t>
          </a:r>
          <a:endParaRPr lang="en-US"/>
        </a:p>
      </dgm:t>
    </dgm:pt>
    <dgm:pt modelId="{D3DE1756-8826-4C9A-B861-6BDF15D7A189}" type="parTrans" cxnId="{8F05E388-5732-45A7-A964-0DAD5E6AEB77}">
      <dgm:prSet/>
      <dgm:spPr/>
      <dgm:t>
        <a:bodyPr/>
        <a:lstStyle/>
        <a:p>
          <a:endParaRPr lang="en-US"/>
        </a:p>
      </dgm:t>
    </dgm:pt>
    <dgm:pt modelId="{6F38BC7F-C0D7-4007-98B3-6B3C9B04C3F6}" type="sibTrans" cxnId="{8F05E388-5732-45A7-A964-0DAD5E6AEB77}">
      <dgm:prSet/>
      <dgm:spPr/>
      <dgm:t>
        <a:bodyPr/>
        <a:lstStyle/>
        <a:p>
          <a:endParaRPr lang="en-US"/>
        </a:p>
      </dgm:t>
    </dgm:pt>
    <dgm:pt modelId="{21CD12F6-51F1-484D-BF65-68AA839137B9}">
      <dgm:prSet/>
      <dgm:spPr/>
      <dgm:t>
        <a:bodyPr/>
        <a:lstStyle/>
        <a:p>
          <a:r>
            <a:rPr lang="es-CO"/>
            <a:t>Ejemplo Bre-b</a:t>
          </a:r>
          <a:endParaRPr lang="en-US"/>
        </a:p>
      </dgm:t>
    </dgm:pt>
    <dgm:pt modelId="{9467ABD1-53C7-4183-88FA-D563C6840D3B}" type="parTrans" cxnId="{7744FEFD-7500-4762-8775-140613029E6A}">
      <dgm:prSet/>
      <dgm:spPr/>
      <dgm:t>
        <a:bodyPr/>
        <a:lstStyle/>
        <a:p>
          <a:endParaRPr lang="en-US"/>
        </a:p>
      </dgm:t>
    </dgm:pt>
    <dgm:pt modelId="{69C4AA51-D397-4F41-91FE-5DCF46E656B9}" type="sibTrans" cxnId="{7744FEFD-7500-4762-8775-140613029E6A}">
      <dgm:prSet/>
      <dgm:spPr/>
      <dgm:t>
        <a:bodyPr/>
        <a:lstStyle/>
        <a:p>
          <a:endParaRPr lang="en-US"/>
        </a:p>
      </dgm:t>
    </dgm:pt>
    <dgm:pt modelId="{982F35A3-5692-4CBE-A87D-D0762513C026}" type="pres">
      <dgm:prSet presAssocID="{B8C3F8EC-DC85-458E-8DD2-DC7F96094FFC}" presName="root" presStyleCnt="0">
        <dgm:presLayoutVars>
          <dgm:dir/>
          <dgm:resizeHandles val="exact"/>
        </dgm:presLayoutVars>
      </dgm:prSet>
      <dgm:spPr/>
    </dgm:pt>
    <dgm:pt modelId="{02188FDF-B5B3-41E4-B772-295F4FEC66EF}" type="pres">
      <dgm:prSet presAssocID="{B8C3F8EC-DC85-458E-8DD2-DC7F96094FFC}" presName="container" presStyleCnt="0">
        <dgm:presLayoutVars>
          <dgm:dir/>
          <dgm:resizeHandles val="exact"/>
        </dgm:presLayoutVars>
      </dgm:prSet>
      <dgm:spPr/>
    </dgm:pt>
    <dgm:pt modelId="{731139E1-A553-497B-A83F-E588F77CE9E1}" type="pres">
      <dgm:prSet presAssocID="{32C8C866-E2BF-4503-A7EC-D76E72991E40}" presName="compNode" presStyleCnt="0"/>
      <dgm:spPr/>
    </dgm:pt>
    <dgm:pt modelId="{2E50CE45-53E8-4729-8AB6-93F96421A9B1}" type="pres">
      <dgm:prSet presAssocID="{32C8C866-E2BF-4503-A7EC-D76E72991E40}" presName="iconBgRect" presStyleLbl="bgShp" presStyleIdx="0" presStyleCnt="4"/>
      <dgm:spPr/>
    </dgm:pt>
    <dgm:pt modelId="{0DA6B15E-0871-4933-9EDC-66E59F03F070}" type="pres">
      <dgm:prSet presAssocID="{32C8C866-E2BF-4503-A7EC-D76E72991E40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Bloquear"/>
        </a:ext>
      </dgm:extLst>
    </dgm:pt>
    <dgm:pt modelId="{E02EF56D-EAF7-4E0F-A4F8-9278BC2B320B}" type="pres">
      <dgm:prSet presAssocID="{32C8C866-E2BF-4503-A7EC-D76E72991E40}" presName="spaceRect" presStyleCnt="0"/>
      <dgm:spPr/>
    </dgm:pt>
    <dgm:pt modelId="{0F4318C6-C9E7-4FEF-A90D-872900169688}" type="pres">
      <dgm:prSet presAssocID="{32C8C866-E2BF-4503-A7EC-D76E72991E40}" presName="textRect" presStyleLbl="revTx" presStyleIdx="0" presStyleCnt="4">
        <dgm:presLayoutVars>
          <dgm:chMax val="1"/>
          <dgm:chPref val="1"/>
        </dgm:presLayoutVars>
      </dgm:prSet>
      <dgm:spPr/>
    </dgm:pt>
    <dgm:pt modelId="{C2C1FC61-A564-46DC-9726-6C50A1823E8B}" type="pres">
      <dgm:prSet presAssocID="{679FDDB1-A314-4761-A2E7-E8067A4667AF}" presName="sibTrans" presStyleLbl="sibTrans2D1" presStyleIdx="0" presStyleCnt="0"/>
      <dgm:spPr/>
    </dgm:pt>
    <dgm:pt modelId="{52A00729-E5B0-4B59-8EC7-71279E94868D}" type="pres">
      <dgm:prSet presAssocID="{42657D41-0051-4F2A-B154-D3A0E45F3EEA}" presName="compNode" presStyleCnt="0"/>
      <dgm:spPr/>
    </dgm:pt>
    <dgm:pt modelId="{AA603C26-B8FA-4EC5-A36C-32B43A19699D}" type="pres">
      <dgm:prSet presAssocID="{42657D41-0051-4F2A-B154-D3A0E45F3EEA}" presName="iconBgRect" presStyleLbl="bgShp" presStyleIdx="1" presStyleCnt="4"/>
      <dgm:spPr/>
    </dgm:pt>
    <dgm:pt modelId="{A7EA42A7-98F3-4A93-98C9-00A0DACD384A}" type="pres">
      <dgm:prSet presAssocID="{42657D41-0051-4F2A-B154-D3A0E45F3EEA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arca de verificación"/>
        </a:ext>
      </dgm:extLst>
    </dgm:pt>
    <dgm:pt modelId="{8665B696-8283-4D47-8F2B-1CB285D02FED}" type="pres">
      <dgm:prSet presAssocID="{42657D41-0051-4F2A-B154-D3A0E45F3EEA}" presName="spaceRect" presStyleCnt="0"/>
      <dgm:spPr/>
    </dgm:pt>
    <dgm:pt modelId="{1E2CB71A-4631-4546-8E14-039259A0E95F}" type="pres">
      <dgm:prSet presAssocID="{42657D41-0051-4F2A-B154-D3A0E45F3EEA}" presName="textRect" presStyleLbl="revTx" presStyleIdx="1" presStyleCnt="4">
        <dgm:presLayoutVars>
          <dgm:chMax val="1"/>
          <dgm:chPref val="1"/>
        </dgm:presLayoutVars>
      </dgm:prSet>
      <dgm:spPr/>
    </dgm:pt>
    <dgm:pt modelId="{E8E67C5A-8CEA-4E9F-BCFD-12B96D58238D}" type="pres">
      <dgm:prSet presAssocID="{4599E124-6481-48D2-8600-F226762FDE6D}" presName="sibTrans" presStyleLbl="sibTrans2D1" presStyleIdx="0" presStyleCnt="0"/>
      <dgm:spPr/>
    </dgm:pt>
    <dgm:pt modelId="{DB08C5B7-7342-40A5-935E-2804ACC551C2}" type="pres">
      <dgm:prSet presAssocID="{CF3D41C9-878A-448A-B791-76C8C7D02CC2}" presName="compNode" presStyleCnt="0"/>
      <dgm:spPr/>
    </dgm:pt>
    <dgm:pt modelId="{E93B7A7F-D60D-4FB3-BADF-279FB57E93E8}" type="pres">
      <dgm:prSet presAssocID="{CF3D41C9-878A-448A-B791-76C8C7D02CC2}" presName="iconBgRect" presStyleLbl="bgShp" presStyleIdx="2" presStyleCnt="4"/>
      <dgm:spPr/>
    </dgm:pt>
    <dgm:pt modelId="{641630CB-4417-4A75-B9C8-8341C5BBFBBD}" type="pres">
      <dgm:prSet presAssocID="{CF3D41C9-878A-448A-B791-76C8C7D02CC2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iagrama de flujo"/>
        </a:ext>
      </dgm:extLst>
    </dgm:pt>
    <dgm:pt modelId="{D33AAC12-2BCC-414A-BBFC-20250D7DAE26}" type="pres">
      <dgm:prSet presAssocID="{CF3D41C9-878A-448A-B791-76C8C7D02CC2}" presName="spaceRect" presStyleCnt="0"/>
      <dgm:spPr/>
    </dgm:pt>
    <dgm:pt modelId="{E8290D35-8809-4D49-AA78-6A57BA64FFDC}" type="pres">
      <dgm:prSet presAssocID="{CF3D41C9-878A-448A-B791-76C8C7D02CC2}" presName="textRect" presStyleLbl="revTx" presStyleIdx="2" presStyleCnt="4">
        <dgm:presLayoutVars>
          <dgm:chMax val="1"/>
          <dgm:chPref val="1"/>
        </dgm:presLayoutVars>
      </dgm:prSet>
      <dgm:spPr/>
    </dgm:pt>
    <dgm:pt modelId="{8C7CF8FB-F360-4891-955B-987D84CBF3EB}" type="pres">
      <dgm:prSet presAssocID="{6F38BC7F-C0D7-4007-98B3-6B3C9B04C3F6}" presName="sibTrans" presStyleLbl="sibTrans2D1" presStyleIdx="0" presStyleCnt="0"/>
      <dgm:spPr/>
    </dgm:pt>
    <dgm:pt modelId="{B8C577F5-E754-4B6C-B578-829DF3177F10}" type="pres">
      <dgm:prSet presAssocID="{21CD12F6-51F1-484D-BF65-68AA839137B9}" presName="compNode" presStyleCnt="0"/>
      <dgm:spPr/>
    </dgm:pt>
    <dgm:pt modelId="{7CB4F898-9A44-420D-9034-56C3516F0879}" type="pres">
      <dgm:prSet presAssocID="{21CD12F6-51F1-484D-BF65-68AA839137B9}" presName="iconBgRect" presStyleLbl="bgShp" presStyleIdx="3" presStyleCnt="4"/>
      <dgm:spPr/>
    </dgm:pt>
    <dgm:pt modelId="{9FA0430A-B14B-4913-819B-895739523D6F}" type="pres">
      <dgm:prSet presAssocID="{21CD12F6-51F1-484D-BF65-68AA839137B9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ocumento"/>
        </a:ext>
      </dgm:extLst>
    </dgm:pt>
    <dgm:pt modelId="{7FCC35DE-F33C-4B40-BEFA-60B8390DA5A3}" type="pres">
      <dgm:prSet presAssocID="{21CD12F6-51F1-484D-BF65-68AA839137B9}" presName="spaceRect" presStyleCnt="0"/>
      <dgm:spPr/>
    </dgm:pt>
    <dgm:pt modelId="{6BBBC409-FAC8-4975-A38D-FD8D4533B256}" type="pres">
      <dgm:prSet presAssocID="{21CD12F6-51F1-484D-BF65-68AA839137B9}" presName="textRect" presStyleLbl="revTx" presStyleIdx="3" presStyleCnt="4">
        <dgm:presLayoutVars>
          <dgm:chMax val="1"/>
          <dgm:chPref val="1"/>
        </dgm:presLayoutVars>
      </dgm:prSet>
      <dgm:spPr/>
    </dgm:pt>
  </dgm:ptLst>
  <dgm:cxnLst>
    <dgm:cxn modelId="{131AFD08-89D3-4B49-B0CD-C9103CA5D778}" srcId="{B8C3F8EC-DC85-458E-8DD2-DC7F96094FFC}" destId="{42657D41-0051-4F2A-B154-D3A0E45F3EEA}" srcOrd="1" destOrd="0" parTransId="{4317F584-7F51-46CC-9D22-0D775358D0BE}" sibTransId="{4599E124-6481-48D2-8600-F226762FDE6D}"/>
    <dgm:cxn modelId="{F805624D-2804-416F-8987-8099CC2DA423}" type="presOf" srcId="{32C8C866-E2BF-4503-A7EC-D76E72991E40}" destId="{0F4318C6-C9E7-4FEF-A90D-872900169688}" srcOrd="0" destOrd="0" presId="urn:microsoft.com/office/officeart/2018/2/layout/IconCircleList"/>
    <dgm:cxn modelId="{D94AEF54-F996-4F11-919B-33CF766ACA9F}" type="presOf" srcId="{679FDDB1-A314-4761-A2E7-E8067A4667AF}" destId="{C2C1FC61-A564-46DC-9726-6C50A1823E8B}" srcOrd="0" destOrd="0" presId="urn:microsoft.com/office/officeart/2018/2/layout/IconCircleList"/>
    <dgm:cxn modelId="{E7DDA667-763F-48A0-A41B-22FC76FB6B7E}" srcId="{B8C3F8EC-DC85-458E-8DD2-DC7F96094FFC}" destId="{32C8C866-E2BF-4503-A7EC-D76E72991E40}" srcOrd="0" destOrd="0" parTransId="{5ED98D06-B61C-4A21-AD86-EB1CE4F48677}" sibTransId="{679FDDB1-A314-4761-A2E7-E8067A4667AF}"/>
    <dgm:cxn modelId="{63D2F97F-FDED-42CE-BA78-4B36BB0E76E7}" type="presOf" srcId="{6F38BC7F-C0D7-4007-98B3-6B3C9B04C3F6}" destId="{8C7CF8FB-F360-4891-955B-987D84CBF3EB}" srcOrd="0" destOrd="0" presId="urn:microsoft.com/office/officeart/2018/2/layout/IconCircleList"/>
    <dgm:cxn modelId="{D2322686-22E3-454A-8721-7C5FE235B4EB}" type="presOf" srcId="{42657D41-0051-4F2A-B154-D3A0E45F3EEA}" destId="{1E2CB71A-4631-4546-8E14-039259A0E95F}" srcOrd="0" destOrd="0" presId="urn:microsoft.com/office/officeart/2018/2/layout/IconCircleList"/>
    <dgm:cxn modelId="{8F05E388-5732-45A7-A964-0DAD5E6AEB77}" srcId="{B8C3F8EC-DC85-458E-8DD2-DC7F96094FFC}" destId="{CF3D41C9-878A-448A-B791-76C8C7D02CC2}" srcOrd="2" destOrd="0" parTransId="{D3DE1756-8826-4C9A-B861-6BDF15D7A189}" sibTransId="{6F38BC7F-C0D7-4007-98B3-6B3C9B04C3F6}"/>
    <dgm:cxn modelId="{7C5068A2-D971-4DDB-ABA3-860E004F1368}" type="presOf" srcId="{B8C3F8EC-DC85-458E-8DD2-DC7F96094FFC}" destId="{982F35A3-5692-4CBE-A87D-D0762513C026}" srcOrd="0" destOrd="0" presId="urn:microsoft.com/office/officeart/2018/2/layout/IconCircleList"/>
    <dgm:cxn modelId="{1F6C51B4-7FA9-46BA-B1DA-DEF261D5727F}" type="presOf" srcId="{CF3D41C9-878A-448A-B791-76C8C7D02CC2}" destId="{E8290D35-8809-4D49-AA78-6A57BA64FFDC}" srcOrd="0" destOrd="0" presId="urn:microsoft.com/office/officeart/2018/2/layout/IconCircleList"/>
    <dgm:cxn modelId="{66113BF1-03DA-46B5-96A3-32DD529CF0F2}" type="presOf" srcId="{4599E124-6481-48D2-8600-F226762FDE6D}" destId="{E8E67C5A-8CEA-4E9F-BCFD-12B96D58238D}" srcOrd="0" destOrd="0" presId="urn:microsoft.com/office/officeart/2018/2/layout/IconCircleList"/>
    <dgm:cxn modelId="{C92B68F5-18A0-49AD-8F8C-10A3C21CC589}" type="presOf" srcId="{21CD12F6-51F1-484D-BF65-68AA839137B9}" destId="{6BBBC409-FAC8-4975-A38D-FD8D4533B256}" srcOrd="0" destOrd="0" presId="urn:microsoft.com/office/officeart/2018/2/layout/IconCircleList"/>
    <dgm:cxn modelId="{7744FEFD-7500-4762-8775-140613029E6A}" srcId="{B8C3F8EC-DC85-458E-8DD2-DC7F96094FFC}" destId="{21CD12F6-51F1-484D-BF65-68AA839137B9}" srcOrd="3" destOrd="0" parTransId="{9467ABD1-53C7-4183-88FA-D563C6840D3B}" sibTransId="{69C4AA51-D397-4F41-91FE-5DCF46E656B9}"/>
    <dgm:cxn modelId="{B2655ABF-36D4-4217-8E12-6C69FEB3CEC2}" type="presParOf" srcId="{982F35A3-5692-4CBE-A87D-D0762513C026}" destId="{02188FDF-B5B3-41E4-B772-295F4FEC66EF}" srcOrd="0" destOrd="0" presId="urn:microsoft.com/office/officeart/2018/2/layout/IconCircleList"/>
    <dgm:cxn modelId="{0AF6A2AD-9025-49EF-B438-837D6001AA71}" type="presParOf" srcId="{02188FDF-B5B3-41E4-B772-295F4FEC66EF}" destId="{731139E1-A553-497B-A83F-E588F77CE9E1}" srcOrd="0" destOrd="0" presId="urn:microsoft.com/office/officeart/2018/2/layout/IconCircleList"/>
    <dgm:cxn modelId="{17502303-B3B8-4452-B2C3-4901A5E43120}" type="presParOf" srcId="{731139E1-A553-497B-A83F-E588F77CE9E1}" destId="{2E50CE45-53E8-4729-8AB6-93F96421A9B1}" srcOrd="0" destOrd="0" presId="urn:microsoft.com/office/officeart/2018/2/layout/IconCircleList"/>
    <dgm:cxn modelId="{1E86965E-6748-41A6-9164-61E08868E04F}" type="presParOf" srcId="{731139E1-A553-497B-A83F-E588F77CE9E1}" destId="{0DA6B15E-0871-4933-9EDC-66E59F03F070}" srcOrd="1" destOrd="0" presId="urn:microsoft.com/office/officeart/2018/2/layout/IconCircleList"/>
    <dgm:cxn modelId="{2867A393-0B79-4B0F-9836-250F64D599E5}" type="presParOf" srcId="{731139E1-A553-497B-A83F-E588F77CE9E1}" destId="{E02EF56D-EAF7-4E0F-A4F8-9278BC2B320B}" srcOrd="2" destOrd="0" presId="urn:microsoft.com/office/officeart/2018/2/layout/IconCircleList"/>
    <dgm:cxn modelId="{5364FB7F-67BC-45C8-BFCE-AC19596FFBEF}" type="presParOf" srcId="{731139E1-A553-497B-A83F-E588F77CE9E1}" destId="{0F4318C6-C9E7-4FEF-A90D-872900169688}" srcOrd="3" destOrd="0" presId="urn:microsoft.com/office/officeart/2018/2/layout/IconCircleList"/>
    <dgm:cxn modelId="{50A62CA9-BCB7-4F3A-98EE-695E356D3066}" type="presParOf" srcId="{02188FDF-B5B3-41E4-B772-295F4FEC66EF}" destId="{C2C1FC61-A564-46DC-9726-6C50A1823E8B}" srcOrd="1" destOrd="0" presId="urn:microsoft.com/office/officeart/2018/2/layout/IconCircleList"/>
    <dgm:cxn modelId="{DC40FF29-9DB1-4B9F-B270-12CF75F8D477}" type="presParOf" srcId="{02188FDF-B5B3-41E4-B772-295F4FEC66EF}" destId="{52A00729-E5B0-4B59-8EC7-71279E94868D}" srcOrd="2" destOrd="0" presId="urn:microsoft.com/office/officeart/2018/2/layout/IconCircleList"/>
    <dgm:cxn modelId="{DCCB66C7-C645-4469-B674-67FDAE69C15E}" type="presParOf" srcId="{52A00729-E5B0-4B59-8EC7-71279E94868D}" destId="{AA603C26-B8FA-4EC5-A36C-32B43A19699D}" srcOrd="0" destOrd="0" presId="urn:microsoft.com/office/officeart/2018/2/layout/IconCircleList"/>
    <dgm:cxn modelId="{1652C046-4CA6-4F8D-8C80-205109D46472}" type="presParOf" srcId="{52A00729-E5B0-4B59-8EC7-71279E94868D}" destId="{A7EA42A7-98F3-4A93-98C9-00A0DACD384A}" srcOrd="1" destOrd="0" presId="urn:microsoft.com/office/officeart/2018/2/layout/IconCircleList"/>
    <dgm:cxn modelId="{C709839F-029F-4FE1-8840-155CA031CFB1}" type="presParOf" srcId="{52A00729-E5B0-4B59-8EC7-71279E94868D}" destId="{8665B696-8283-4D47-8F2B-1CB285D02FED}" srcOrd="2" destOrd="0" presId="urn:microsoft.com/office/officeart/2018/2/layout/IconCircleList"/>
    <dgm:cxn modelId="{26132699-F560-4C77-AED3-FD1A55CF4ED6}" type="presParOf" srcId="{52A00729-E5B0-4B59-8EC7-71279E94868D}" destId="{1E2CB71A-4631-4546-8E14-039259A0E95F}" srcOrd="3" destOrd="0" presId="urn:microsoft.com/office/officeart/2018/2/layout/IconCircleList"/>
    <dgm:cxn modelId="{FDB5F5EF-8BE8-4415-9B8C-E3877897046C}" type="presParOf" srcId="{02188FDF-B5B3-41E4-B772-295F4FEC66EF}" destId="{E8E67C5A-8CEA-4E9F-BCFD-12B96D58238D}" srcOrd="3" destOrd="0" presId="urn:microsoft.com/office/officeart/2018/2/layout/IconCircleList"/>
    <dgm:cxn modelId="{96359EE6-9E93-4441-8B3D-501A545BC144}" type="presParOf" srcId="{02188FDF-B5B3-41E4-B772-295F4FEC66EF}" destId="{DB08C5B7-7342-40A5-935E-2804ACC551C2}" srcOrd="4" destOrd="0" presId="urn:microsoft.com/office/officeart/2018/2/layout/IconCircleList"/>
    <dgm:cxn modelId="{A10C6991-5579-4AB2-A766-187315DB9088}" type="presParOf" srcId="{DB08C5B7-7342-40A5-935E-2804ACC551C2}" destId="{E93B7A7F-D60D-4FB3-BADF-279FB57E93E8}" srcOrd="0" destOrd="0" presId="urn:microsoft.com/office/officeart/2018/2/layout/IconCircleList"/>
    <dgm:cxn modelId="{0DAF7846-455A-4CC7-BE67-A7C6D1C4CD30}" type="presParOf" srcId="{DB08C5B7-7342-40A5-935E-2804ACC551C2}" destId="{641630CB-4417-4A75-B9C8-8341C5BBFBBD}" srcOrd="1" destOrd="0" presId="urn:microsoft.com/office/officeart/2018/2/layout/IconCircleList"/>
    <dgm:cxn modelId="{71B1319D-5E22-4889-BC16-5E6C1443DC2C}" type="presParOf" srcId="{DB08C5B7-7342-40A5-935E-2804ACC551C2}" destId="{D33AAC12-2BCC-414A-BBFC-20250D7DAE26}" srcOrd="2" destOrd="0" presId="urn:microsoft.com/office/officeart/2018/2/layout/IconCircleList"/>
    <dgm:cxn modelId="{6711EC24-6A9B-4CCF-A8AA-176821AA6B07}" type="presParOf" srcId="{DB08C5B7-7342-40A5-935E-2804ACC551C2}" destId="{E8290D35-8809-4D49-AA78-6A57BA64FFDC}" srcOrd="3" destOrd="0" presId="urn:microsoft.com/office/officeart/2018/2/layout/IconCircleList"/>
    <dgm:cxn modelId="{3E4FF79D-5ED3-4671-9040-AFA0CF608704}" type="presParOf" srcId="{02188FDF-B5B3-41E4-B772-295F4FEC66EF}" destId="{8C7CF8FB-F360-4891-955B-987D84CBF3EB}" srcOrd="5" destOrd="0" presId="urn:microsoft.com/office/officeart/2018/2/layout/IconCircleList"/>
    <dgm:cxn modelId="{7D80A9CD-4AFB-4842-A869-37B62669462C}" type="presParOf" srcId="{02188FDF-B5B3-41E4-B772-295F4FEC66EF}" destId="{B8C577F5-E754-4B6C-B578-829DF3177F10}" srcOrd="6" destOrd="0" presId="urn:microsoft.com/office/officeart/2018/2/layout/IconCircleList"/>
    <dgm:cxn modelId="{E5B92F8E-F55A-4D1A-9EAB-4A464A94C380}" type="presParOf" srcId="{B8C577F5-E754-4B6C-B578-829DF3177F10}" destId="{7CB4F898-9A44-420D-9034-56C3516F0879}" srcOrd="0" destOrd="0" presId="urn:microsoft.com/office/officeart/2018/2/layout/IconCircleList"/>
    <dgm:cxn modelId="{600F154C-7142-4DE4-B85B-96202FC09F22}" type="presParOf" srcId="{B8C577F5-E754-4B6C-B578-829DF3177F10}" destId="{9FA0430A-B14B-4913-819B-895739523D6F}" srcOrd="1" destOrd="0" presId="urn:microsoft.com/office/officeart/2018/2/layout/IconCircleList"/>
    <dgm:cxn modelId="{062C0222-CA37-4799-99E3-ECC10F3DE397}" type="presParOf" srcId="{B8C577F5-E754-4B6C-B578-829DF3177F10}" destId="{7FCC35DE-F33C-4B40-BEFA-60B8390DA5A3}" srcOrd="2" destOrd="0" presId="urn:microsoft.com/office/officeart/2018/2/layout/IconCircleList"/>
    <dgm:cxn modelId="{9C788827-0FFB-41C0-AC13-5169A6F8CCB6}" type="presParOf" srcId="{B8C577F5-E754-4B6C-B578-829DF3177F10}" destId="{6BBBC409-FAC8-4975-A38D-FD8D4533B256}" srcOrd="3" destOrd="0" presId="urn:microsoft.com/office/officeart/2018/2/layout/IconCircle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50CE45-53E8-4729-8AB6-93F96421A9B1}">
      <dsp:nvSpPr>
        <dsp:cNvPr id="0" name=""/>
        <dsp:cNvSpPr/>
      </dsp:nvSpPr>
      <dsp:spPr>
        <a:xfrm>
          <a:off x="15076" y="260785"/>
          <a:ext cx="1464644" cy="1464644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DA6B15E-0871-4933-9EDC-66E59F03F070}">
      <dsp:nvSpPr>
        <dsp:cNvPr id="0" name=""/>
        <dsp:cNvSpPr/>
      </dsp:nvSpPr>
      <dsp:spPr>
        <a:xfrm>
          <a:off x="322651" y="568361"/>
          <a:ext cx="849493" cy="849493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F4318C6-C9E7-4FEF-A90D-872900169688}">
      <dsp:nvSpPr>
        <dsp:cNvPr id="0" name=""/>
        <dsp:cNvSpPr/>
      </dsp:nvSpPr>
      <dsp:spPr>
        <a:xfrm>
          <a:off x="1793573" y="260785"/>
          <a:ext cx="3452376" cy="146464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300" kern="1200"/>
            <a:t>Confidencialidad: Proteger la información frente a accesos no autorizados</a:t>
          </a:r>
          <a:endParaRPr lang="en-US" sz="2300" kern="1200"/>
        </a:p>
      </dsp:txBody>
      <dsp:txXfrm>
        <a:off x="1793573" y="260785"/>
        <a:ext cx="3452376" cy="1464644"/>
      </dsp:txXfrm>
    </dsp:sp>
    <dsp:sp modelId="{AA603C26-B8FA-4EC5-A36C-32B43A19699D}">
      <dsp:nvSpPr>
        <dsp:cNvPr id="0" name=""/>
        <dsp:cNvSpPr/>
      </dsp:nvSpPr>
      <dsp:spPr>
        <a:xfrm>
          <a:off x="5847500" y="260785"/>
          <a:ext cx="1464644" cy="1464644"/>
        </a:xfrm>
        <a:prstGeom prst="ellips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7EA42A7-98F3-4A93-98C9-00A0DACD384A}">
      <dsp:nvSpPr>
        <dsp:cNvPr id="0" name=""/>
        <dsp:cNvSpPr/>
      </dsp:nvSpPr>
      <dsp:spPr>
        <a:xfrm>
          <a:off x="6155075" y="568361"/>
          <a:ext cx="849493" cy="849493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E2CB71A-4631-4546-8E14-039259A0E95F}">
      <dsp:nvSpPr>
        <dsp:cNvPr id="0" name=""/>
        <dsp:cNvSpPr/>
      </dsp:nvSpPr>
      <dsp:spPr>
        <a:xfrm>
          <a:off x="7625997" y="260785"/>
          <a:ext cx="3452376" cy="146464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300" kern="1200"/>
            <a:t>Integridad: Asegurar que la información no sea alterada de forma indebida.</a:t>
          </a:r>
          <a:endParaRPr lang="en-US" sz="2300" kern="1200"/>
        </a:p>
      </dsp:txBody>
      <dsp:txXfrm>
        <a:off x="7625997" y="260785"/>
        <a:ext cx="3452376" cy="1464644"/>
      </dsp:txXfrm>
    </dsp:sp>
    <dsp:sp modelId="{E93B7A7F-D60D-4FB3-BADF-279FB57E93E8}">
      <dsp:nvSpPr>
        <dsp:cNvPr id="0" name=""/>
        <dsp:cNvSpPr/>
      </dsp:nvSpPr>
      <dsp:spPr>
        <a:xfrm>
          <a:off x="15076" y="2432233"/>
          <a:ext cx="1464644" cy="1464644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41630CB-4417-4A75-B9C8-8341C5BBFBBD}">
      <dsp:nvSpPr>
        <dsp:cNvPr id="0" name=""/>
        <dsp:cNvSpPr/>
      </dsp:nvSpPr>
      <dsp:spPr>
        <a:xfrm>
          <a:off x="322651" y="2739808"/>
          <a:ext cx="849493" cy="849493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8290D35-8809-4D49-AA78-6A57BA64FFDC}">
      <dsp:nvSpPr>
        <dsp:cNvPr id="0" name=""/>
        <dsp:cNvSpPr/>
      </dsp:nvSpPr>
      <dsp:spPr>
        <a:xfrm>
          <a:off x="1793573" y="2432233"/>
          <a:ext cx="3452376" cy="146464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300" kern="1200"/>
            <a:t>Disponibilidad: Garantizar que la información y sistemas estén accesibles cuando se necesitan.</a:t>
          </a:r>
          <a:endParaRPr lang="en-US" sz="2300" kern="1200"/>
        </a:p>
      </dsp:txBody>
      <dsp:txXfrm>
        <a:off x="1793573" y="2432233"/>
        <a:ext cx="3452376" cy="1464644"/>
      </dsp:txXfrm>
    </dsp:sp>
    <dsp:sp modelId="{7CB4F898-9A44-420D-9034-56C3516F0879}">
      <dsp:nvSpPr>
        <dsp:cNvPr id="0" name=""/>
        <dsp:cNvSpPr/>
      </dsp:nvSpPr>
      <dsp:spPr>
        <a:xfrm>
          <a:off x="5847500" y="2432233"/>
          <a:ext cx="1464644" cy="1464644"/>
        </a:xfrm>
        <a:prstGeom prst="ellips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FA0430A-B14B-4913-819B-895739523D6F}">
      <dsp:nvSpPr>
        <dsp:cNvPr id="0" name=""/>
        <dsp:cNvSpPr/>
      </dsp:nvSpPr>
      <dsp:spPr>
        <a:xfrm>
          <a:off x="6155075" y="2739808"/>
          <a:ext cx="849493" cy="849493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BBBC409-FAC8-4975-A38D-FD8D4533B256}">
      <dsp:nvSpPr>
        <dsp:cNvPr id="0" name=""/>
        <dsp:cNvSpPr/>
      </dsp:nvSpPr>
      <dsp:spPr>
        <a:xfrm>
          <a:off x="7625997" y="2432233"/>
          <a:ext cx="3452376" cy="146464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300" kern="1200"/>
            <a:t>Ejemplo Bre-b</a:t>
          </a:r>
          <a:endParaRPr lang="en-US" sz="2300" kern="1200"/>
        </a:p>
      </dsp:txBody>
      <dsp:txXfrm>
        <a:off x="7625997" y="2432233"/>
        <a:ext cx="3452376" cy="146464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CircleList">
  <dgm:title val="Icon Circle List"/>
  <dgm:desc val="Use to show non-sequential or grouped chunks of information accompanied by related visuals. Circular shapes can hold an icon or small picture and corresponding text box shows Level 1 text. Works best for icons or small pictures with medium-length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alg type="sp"/>
    <dgm:shape xmlns:r="http://schemas.openxmlformats.org/officeDocument/2006/relationships" r:blip="">
      <dgm:adjLst/>
    </dgm:shape>
    <dgm:presOf/>
    <dgm:choose name="Name0">
      <dgm:if name="Name1" axis="ch" ptType="node" func="cnt" op="lte" val="3">
        <dgm:constrLst>
          <dgm:constr type="w" for="ch" forName="container" refType="w"/>
          <dgm:constr type="h" for="ch" forName="container" refType="h" fact="0.4"/>
        </dgm:constrLst>
      </dgm:if>
      <dgm:else name="Name2">
        <dgm:constrLst>
          <dgm:constr type="w" for="ch" forName="container" refType="w"/>
          <dgm:constr type="h" for="ch" forName="container" refType="h"/>
        </dgm:constrLst>
      </dgm:else>
    </dgm:choose>
    <dgm:ruleLst>
      <dgm:rule type="h" for="ch" forName="container" val="INF" fact="NaN" max="NaN"/>
    </dgm:ruleLst>
    <dgm:layoutNode name="container">
      <dgm:varLst>
        <dgm:dir/>
        <dgm:resizeHandles val="exact"/>
      </dgm:varLst>
      <dgm:choose name="Name3">
        <dgm:if name="Name4" axis="self" func="var" arg="dir" op="equ" val="norm">
          <dgm:alg type="snake">
            <dgm:param type="grDir" val="tL"/>
            <dgm:param type="flowDir" val="row"/>
            <dgm:param type="contDir" val="sameDir"/>
          </dgm:alg>
        </dgm:if>
        <dgm:else name="Name5">
          <dgm:alg type="snake">
            <dgm:param type="grDir" val="tR"/>
            <dgm:param type="flowDir" val="row"/>
            <dgm:param type="contDir" val="sameDi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Node" refType="w"/>
        <dgm:constr type="h" for="ch" forName="compNode" refType="w" fact="0.28"/>
        <dgm:constr type="w" for="ch" forName="sibTrans" refType="w" refFor="ch" refForName="compNode" fact="0.115"/>
        <dgm:constr type="sp" refType="h" op="equ" fact="0.17"/>
        <dgm:constr type="primFontSz" for="des" ptType="node" op="equ" val="24"/>
        <dgm:constr type="h" for="des" forName="compNode" op="equ"/>
        <dgm:constr type="h" for="des" forName="iconBgRect" op="equ"/>
      </dgm:constrLst>
      <dgm:ruleLst>
        <dgm:rule type="w" for="ch" forName="compNode" val="60" fact="NaN" max="NaN"/>
      </dgm:ruleLst>
      <dgm:forEach name="Name6" axis="ch" ptType="node">
        <dgm:layoutNode name="compNode">
          <dgm:alg type="composite"/>
          <dgm:shape xmlns:r="http://schemas.openxmlformats.org/officeDocument/2006/relationships" r:blip="">
            <dgm:adjLst/>
          </dgm:shape>
          <dgm:presOf axis="self"/>
          <dgm:constrLst>
            <dgm:constr type="w" for="ch" forName="iconBgRect" refType="w" fact="0.28"/>
            <dgm:constr type="h" for="ch" forName="iconBgRect" refType="w" refFor="ch" refForName="iconBgRect"/>
            <dgm:constr type="t" for="ch" forName="iconBgRect"/>
            <dgm:constr type="l" for="ch" forName="iconBgRect"/>
            <dgm:constr type="w" for="ch" forName="iconRect" refType="w" refFor="ch" refForName="iconBgRect" fact="0.58"/>
            <dgm:constr type="h" for="ch" forName="iconRect" refType="w" refFor="ch" refForName="iconRect"/>
            <dgm:constr type="ctrX" for="ch" forName="iconRect" refType="ctrX" refFor="ch" refForName="iconBgRect"/>
            <dgm:constr type="ctrY" for="ch" forName="iconRect" refType="ctrY" refFor="ch" refForName="iconBgRect"/>
            <dgm:constr type="w" for="ch" forName="spaceRect" refType="w" fact="0.06"/>
            <dgm:constr type="h" for="ch" forName="spaceRect" refType="h" refFor="ch" refForName="iconBgRect"/>
            <dgm:constr type="t" for="ch" forName="spaceRect" refType="t" refFor="ch" refForName="iconBgRect"/>
            <dgm:constr type="l" for="ch" forName="spaceRect" refType="r" refFor="ch" refForName="iconBgRect"/>
            <dgm:constr type="h" for="ch" forName="textRect" refType="h" refFor="ch" refForName="iconBgRect"/>
            <dgm:constr type="t" for="ch" forName="textRect" refType="t" refFor="ch" refForName="iconBgRect"/>
            <dgm:constr type="l" for="ch" forName="textRect" refType="r" refFor="ch" refForName="spaceRect"/>
          </dgm:constrLst>
          <dgm:ruleLst/>
          <dgm:layoutNode name="iconBgRect" styleLbl="bgShp">
            <dgm:alg type="sp"/>
            <dgm:shape xmlns:r="http://schemas.openxmlformats.org/officeDocument/2006/relationships" type="ellipse" r:blip="">
              <dgm:adjLst/>
            </dgm:shape>
            <dgm:presOf/>
            <dgm:constrLst/>
            <dgm:ruleLst/>
          </dgm:layoutNode>
          <dgm:layoutNode name="iconRect" styleLbl="node1">
            <dgm:alg type="sp"/>
            <dgm:shape xmlns:r="http://schemas.openxmlformats.org/officeDocument/2006/relationships" type="rect" r:blip="" blipPhldr="1">
              <dgm:adjLst/>
            </dgm:shape>
            <dgm:presOf/>
            <dgm:constrLst/>
            <dgm:ruleLst/>
          </dgm:layoutNode>
          <dgm:layoutNode name="spaceRect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textRect" styleLbl="revTx">
            <dgm:varLst>
              <dgm:chMax val="1"/>
              <dgm:chPref val="1"/>
            </dgm:varLst>
            <dgm:choose name="Name7">
              <dgm:if name="Name8" func="var" arg="dir" op="equ" val="norm">
                <dgm:alg type="tx">
                  <dgm:param type="txAnchorVert" val="mid"/>
                  <dgm:param type="parTxLTRAlign" val="l"/>
                  <dgm:param type="shpTxLTRAlignCh" val="l"/>
                  <dgm:param type="parTxRTLAlign" val="l"/>
                  <dgm:param type="shpTxRTLAlignCh" val="l"/>
                </dgm:alg>
              </dgm:if>
              <dgm:else name="Name9">
                <dgm:alg type="tx">
                  <dgm:param type="txAnchorVert" val="mid"/>
                  <dgm:param type="parTxLTRAlign" val="r"/>
                  <dgm:param type="shpTxLTRAlignCh" val="r"/>
                  <dgm:param type="parTxRTLAlign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11" fact="NaN" max="NaN"/>
            </dgm:ruleLst>
          </dgm:layoutNode>
        </dgm:layoutNode>
        <dgm:forEach name="Name10" axis="followSib" ptType="sibTrans" cnt="1">
          <dgm:layoutNode name="sibTrans">
            <dgm:alg type="sp"/>
            <dgm:shape xmlns:r="http://schemas.openxmlformats.org/officeDocument/2006/relationships" type="rect" r:blip="" hideGeom="1">
              <dgm:adjLst/>
            </dgm:shape>
            <dgm:presOf axis="self"/>
            <dgm:constrLst/>
            <dgm:ruleLst/>
          </dgm:layoutNode>
        </dgm:forEach>
      </dgm:forEach>
    </dgm:layoutNode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608A105-7EA0-BF07-9813-CD621DD795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DCDEF4E-945A-99E0-5ED6-0FE1935C6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MX"/>
              <a:t>Haz clic para editar el estilo de subtítulo del patrón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BA449C5-86E6-9202-ECBD-9CE3038F99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C34BF1F-AFF9-79C3-4D73-8D3D6F5505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F9304BC-88A9-75C5-960A-54D2328FB5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1641888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914552E-2B1A-F556-C70D-BA6BF336A9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97F686D2-1E90-2F29-88F3-86896AB0AAB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B5010EF-C123-2E56-5D73-41CC565306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7B225AC5-D6FB-42E7-A8B4-748B55CAE4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9F2CD1C-E332-CA97-3D72-339F59E24F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6216830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F53AE822-A87D-DF45-C344-C66496466D5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6603187C-C2B8-EB40-A6FA-D8AC747EDD8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FA052D7-3CDD-D03E-FC98-6A25B7C1DE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7465C784-7D26-A02E-EBBB-84E6FC9FB3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35D9814-9CF9-1D02-A5E5-7040E27DDF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543936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8758A7E-D889-514C-0FB7-BA1B224A6D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EE02648C-585D-5120-4F59-C4F88C1BA2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4A2D50A-BEC5-6F02-A217-EF4A315C39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1F9125A-793C-811F-FA0E-B05EC7391D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1606188-516D-7BCB-3F6C-E3B3BF813E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2293348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A8E817B-2C55-CF69-E5F7-5515E42467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4E4562D-5DC8-7DC6-E9CD-CE37CEF9F3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s-MX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D18DC2E-52CB-91A0-073F-3D7B7EB92E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867415E-ACA8-CE59-C935-8797C0DB7F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5BF8005-3622-0926-A355-06CCF485C4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3256220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6BB077B-5D7C-1B93-70B3-BA1E3867C5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A41CAB9-59E3-EB8A-074F-CF3AB06ABA5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EED1642-9276-0DA6-3D5A-9603D36582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EDBC611-BD23-F1F1-1459-1242A4DA11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33F4F8B-31E3-026D-86B2-594EFCD748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326E56EB-5C82-CEE3-D8B6-98DA1219C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7204531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5177E89-72F2-FEBB-6282-2D0882B109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F2E208C-2D5F-2C41-21CB-42E572D18C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MX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B42A433-E07E-74E7-14AD-A45A01EC8B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774834AA-71EE-1994-8877-8DF360F5EFE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MX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DB95AA34-62E3-7DDB-397B-33D37D6EE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E71FB395-199D-2210-C856-CC9623E68A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E14BA74C-498C-919C-7DBF-81D81C73C3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EFFBD1CE-3673-F69F-806C-43C9FE954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717152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62054B9-2CAC-6247-9758-ADC9762017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F8BC522D-BAD1-D688-569A-4304A97C12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C31BEF7-4A5A-5092-9AE2-D92DF145B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B7866AE-C416-7081-AC4D-6491E1D4DC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648412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D15EC4BD-6DF7-DD35-AF85-A0049D7088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F8BB27A8-9BE8-2CB8-7596-1E962E2BC6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CB216FE-A607-B66C-59A5-9EC4467D22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4260712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BA468D4-C36C-7ED9-0FA6-C69C39689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3421B67-CD30-BA6A-8FAE-68292A0DF6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73377F4-803E-4C4F-8EB4-D9868B0D401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MX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3DEACF5-1DFF-A443-B638-62CBCED2C5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9575F202-AFA1-DA2A-39DE-BB400FF5B1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3B7ECBA8-C5A9-F6F3-DFEB-558A4C880A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5691512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DB37B2F-7472-B3BB-8543-CFE5FC97E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437A5501-3916-8CC4-92C8-40E8FB8F3B2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O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9EB955D6-C76D-958C-409E-FE528130C7B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MX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3E352C4E-2AAC-A3EF-0B60-6271C9ECD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3BA0FA02-BEC6-E3E0-B8F9-ED396CA8FA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FFE0FC43-31A1-CF4F-7F21-FA82845218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0836662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0B2432A8-9CEE-21B5-CADF-C11CFE11BC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MX"/>
              <a:t>Haz clic para modificar el estilo de título del patrón</a:t>
            </a:r>
            <a:endParaRPr lang="es-C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FE517DC-5CDE-1B57-B85E-C911B824F4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09F5507-6FA0-62D2-BC1B-D4FF65B8E77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1951B63-09A1-824B-832A-8C37AE093FCD}" type="datetimeFigureOut">
              <a:rPr lang="es-CO" smtClean="0"/>
              <a:t>1/08/25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EBC87FE-0A9B-005F-D689-3EB4381F116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20F8FB6-B5C6-7EFA-97C2-B50EEA75A10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D87F6CCA-26EC-2542-85AC-CD2EFBC93E80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228941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iso.org/isoiec-27001-information-security.html" TargetMode="Externa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iZNUDnf7QgQ?feature=oembed" TargetMode="Externa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video" Target="https://www.youtube.com/embed/HkIfUk2wBcE?feature=oembed" TargetMode="External"/><Relationship Id="rId1" Type="http://schemas.openxmlformats.org/officeDocument/2006/relationships/video" Target="https://www.youtube.com/embed/szVmMxWORBc?feature=oembed" TargetMode="Externa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kNo9fZC1Isw?feature=oembed" TargetMode="Externa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video" Target="https://www.youtube.com/embed/SMhRmS8t9vU?feature=oembed" TargetMode="External"/><Relationship Id="rId1" Type="http://schemas.openxmlformats.org/officeDocument/2006/relationships/video" Target="https://www.youtube.com/embed/ealEWvjXbLY?feature=oembed" TargetMode="External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58B571AF-B009-FCA5-0BCC-602149126C5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Seguridad Informática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AA9D5780-72D8-4984-D614-79C961E5401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9708" y="3866064"/>
            <a:ext cx="10558405" cy="2234485"/>
          </a:xfrm>
        </p:spPr>
        <p:txBody>
          <a:bodyPr anchor="t">
            <a:normAutofit/>
          </a:bodyPr>
          <a:lstStyle/>
          <a:p>
            <a:r>
              <a:rPr lang="es-CO">
                <a:solidFill>
                  <a:schemeClr val="bg1"/>
                </a:solidFill>
              </a:rPr>
              <a:t>Ingeniero Andrés Mauricio Salamanca Arias</a:t>
            </a:r>
          </a:p>
          <a:p>
            <a:r>
              <a:rPr lang="es-CO">
                <a:solidFill>
                  <a:schemeClr val="bg1"/>
                </a:solidFill>
              </a:rPr>
              <a:t>Universidad Militar Nueva Granada</a:t>
            </a:r>
          </a:p>
          <a:p>
            <a:r>
              <a:rPr lang="es-CO">
                <a:solidFill>
                  <a:schemeClr val="bg1"/>
                </a:solidFill>
              </a:rPr>
              <a:t>Ingeniería Multimedia</a:t>
            </a:r>
          </a:p>
        </p:txBody>
      </p:sp>
    </p:spTree>
    <p:extLst>
      <p:ext uri="{BB962C8B-B14F-4D97-AF65-F5344CB8AC3E}">
        <p14:creationId xmlns:p14="http://schemas.microsoft.com/office/powerpoint/2010/main" val="549790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1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3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12188952" cy="3490956"/>
            <a:chOff x="651279" y="598259"/>
            <a:chExt cx="10889442" cy="5680742"/>
          </a:xfrm>
        </p:grpSpPr>
        <p:sp>
          <p:nvSpPr>
            <p:cNvPr id="1036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7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026" name="Picture 2" descr="El Ciclo De Mejora Continua: Un Viaje Hacia La Excelencia » Lean Componentes">
            <a:extLst>
              <a:ext uri="{FF2B5EF4-FFF2-40B4-BE49-F238E27FC236}">
                <a16:creationId xmlns:a16="http://schemas.microsoft.com/office/drawing/2014/main" id="{59AF87C9-B4E1-B52F-D4EE-4E4EB6B6FB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836407" y="1065276"/>
            <a:ext cx="4664694" cy="4727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9" name="Group 103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:a16="http://schemas.microsoft.com/office/drawing/2014/main" id="{FEB12D19-E41F-346E-5236-392B68ECB0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841249"/>
            <a:ext cx="5692953" cy="2587131"/>
          </a:xfrm>
        </p:spPr>
        <p:txBody>
          <a:bodyPr anchor="b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ISO/IEC 27001</a:t>
            </a:r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B41B886D-7384-5933-51D2-A43ADD9A2D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566810"/>
            <a:ext cx="5692953" cy="2651110"/>
          </a:xfrm>
        </p:spPr>
        <p:txBody>
          <a:bodyPr anchor="ctr">
            <a:normAutofit/>
          </a:bodyPr>
          <a:lstStyle/>
          <a:p>
            <a:r>
              <a:rPr lang="es-CO" sz="1400">
                <a:solidFill>
                  <a:schemeClr val="tx2"/>
                </a:solidFill>
              </a:rPr>
              <a:t>¿Qué es ? Norma internacional para gestión de la seguridad de la información.</a:t>
            </a:r>
          </a:p>
          <a:p>
            <a:r>
              <a:rPr lang="es-CO" sz="1400">
                <a:solidFill>
                  <a:schemeClr val="tx2"/>
                </a:solidFill>
              </a:rPr>
              <a:t>Enfoque de gestión de riesgos.</a:t>
            </a:r>
          </a:p>
          <a:p>
            <a:r>
              <a:rPr lang="es-CO" sz="1400">
                <a:solidFill>
                  <a:schemeClr val="tx2"/>
                </a:solidFill>
              </a:rPr>
              <a:t>Concepto de Sistema de Gestión de Seguridad de la Información</a:t>
            </a:r>
          </a:p>
          <a:p>
            <a:pPr lvl="1"/>
            <a:r>
              <a:rPr lang="es-CO" sz="1400">
                <a:solidFill>
                  <a:schemeClr val="tx2"/>
                </a:solidFill>
              </a:rPr>
              <a:t>Políticas</a:t>
            </a:r>
          </a:p>
          <a:p>
            <a:pPr lvl="1"/>
            <a:r>
              <a:rPr lang="es-CO" sz="1400">
                <a:solidFill>
                  <a:schemeClr val="tx2"/>
                </a:solidFill>
              </a:rPr>
              <a:t>Procesos</a:t>
            </a:r>
          </a:p>
          <a:p>
            <a:pPr lvl="1"/>
            <a:r>
              <a:rPr lang="es-CO" sz="1400">
                <a:solidFill>
                  <a:schemeClr val="tx2"/>
                </a:solidFill>
              </a:rPr>
              <a:t>Controles </a:t>
            </a:r>
          </a:p>
          <a:p>
            <a:pPr lvl="1"/>
            <a:endParaRPr lang="es-CO" sz="1400">
              <a:solidFill>
                <a:schemeClr val="tx2"/>
              </a:solidFill>
            </a:endParaRPr>
          </a:p>
          <a:p>
            <a:pPr lvl="1"/>
            <a:r>
              <a:rPr lang="es-CO" sz="1400">
                <a:solidFill>
                  <a:schemeClr val="tx2"/>
                </a:solidFill>
              </a:rPr>
              <a:t>Control de riesgos</a:t>
            </a:r>
          </a:p>
          <a:p>
            <a:pPr lvl="1"/>
            <a:r>
              <a:rPr lang="es-CO" sz="1400">
                <a:solidFill>
                  <a:schemeClr val="tx2"/>
                </a:solidFill>
              </a:rPr>
              <a:t>Mejora continua</a:t>
            </a:r>
          </a:p>
        </p:txBody>
      </p:sp>
    </p:spTree>
    <p:extLst>
      <p:ext uri="{BB962C8B-B14F-4D97-AF65-F5344CB8AC3E}">
        <p14:creationId xmlns:p14="http://schemas.microsoft.com/office/powerpoint/2010/main" val="16373832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EEAAC72-CBF3-A9E9-B4E9-E997B5C6A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Controles clave de ISO/IEC 27001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AED8943-29A3-B460-E8F7-FD01D5CAC3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800">
                <a:solidFill>
                  <a:schemeClr val="tx2"/>
                </a:solidFill>
              </a:rPr>
              <a:t>Políticas de seguridad</a:t>
            </a:r>
          </a:p>
          <a:p>
            <a:r>
              <a:rPr lang="es-CO" sz="1800">
                <a:solidFill>
                  <a:schemeClr val="tx2"/>
                </a:solidFill>
              </a:rPr>
              <a:t>Gestión de activos</a:t>
            </a:r>
          </a:p>
          <a:p>
            <a:r>
              <a:rPr lang="es-CO" sz="1800">
                <a:solidFill>
                  <a:schemeClr val="tx2"/>
                </a:solidFill>
              </a:rPr>
              <a:t>Control de acceso</a:t>
            </a:r>
          </a:p>
          <a:p>
            <a:r>
              <a:rPr lang="es-CO" sz="1800">
                <a:solidFill>
                  <a:schemeClr val="tx2"/>
                </a:solidFill>
              </a:rPr>
              <a:t>Criptografía</a:t>
            </a:r>
          </a:p>
          <a:p>
            <a:endParaRPr lang="es-CO" sz="1800">
              <a:solidFill>
                <a:schemeClr val="tx2"/>
              </a:solidFill>
            </a:endParaRPr>
          </a:p>
          <a:p>
            <a:r>
              <a:rPr lang="es-CO" sz="1800">
                <a:solidFill>
                  <a:schemeClr val="tx2"/>
                </a:solidFill>
                <a:hlinkClick r:id="rId2"/>
              </a:rPr>
              <a:t>https://www.iso.org/isoiec-27001-information-security.html</a:t>
            </a:r>
            <a:endParaRPr lang="es-CO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4739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AB8C311F-7253-4AED-9701-7FC0708C4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384209-CB15-4CDF-9D31-C44FD9A3F2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2666617" y="-2666188"/>
            <a:ext cx="6858000" cy="12191233"/>
          </a:xfrm>
          <a:prstGeom prst="rect">
            <a:avLst/>
          </a:prstGeom>
          <a:gradFill>
            <a:gsLst>
              <a:gs pos="8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633B3B5-CC90-43F0-8714-D31D1F3F0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311" y="0"/>
            <a:ext cx="9070846" cy="6857572"/>
          </a:xfrm>
          <a:prstGeom prst="rect">
            <a:avLst/>
          </a:prstGeom>
          <a:gradFill>
            <a:gsLst>
              <a:gs pos="8000">
                <a:srgbClr val="000000">
                  <a:alpha val="52000"/>
                </a:srgbClr>
              </a:gs>
              <a:gs pos="100000">
                <a:schemeClr val="accent1"/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8D57A06-A426-446D-B02C-A2DC6B62E4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3649491" y="-1685840"/>
            <a:ext cx="4894564" cy="12193546"/>
          </a:xfrm>
          <a:prstGeom prst="rect">
            <a:avLst/>
          </a:prstGeom>
          <a:gradFill>
            <a:gsLst>
              <a:gs pos="0">
                <a:schemeClr val="accent5">
                  <a:lumMod val="60000"/>
                  <a:lumOff val="40000"/>
                  <a:alpha val="0"/>
                </a:schemeClr>
              </a:gs>
              <a:gs pos="100000">
                <a:srgbClr val="000000">
                  <a:alpha val="46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Elementos multimedia en línea 3" descr="¿Qué es la norma ISO 27001? | Quanti Lightboard Series">
            <a:hlinkClick r:id="" action="ppaction://media"/>
            <a:extLst>
              <a:ext uri="{FF2B5EF4-FFF2-40B4-BE49-F238E27FC236}">
                <a16:creationId xmlns:a16="http://schemas.microsoft.com/office/drawing/2014/main" id="{858244B3-0180-F00E-0034-67C960BDAC58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836177" y="457200"/>
            <a:ext cx="10519646" cy="594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453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C919F59C-E203-F214-7E89-4EBB650B01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PCI DSS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8CAAAEFE-257F-F6EC-5723-AAC944658D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9708" y="3866064"/>
            <a:ext cx="10558405" cy="2234485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/>
            <a:endParaRPr lang="en-US" sz="2400" kern="120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4095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7F67DB4D-F339-7C30-E28F-86306E28DA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PCI DSS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88C1AAA-8B7D-8E43-3B91-0AA3FD09A87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800">
                <a:solidFill>
                  <a:schemeClr val="tx2"/>
                </a:solidFill>
              </a:rPr>
              <a:t>¿Qué es? Estándar de seguridad de datos para la industrita de tarjetas de pago</a:t>
            </a:r>
          </a:p>
          <a:p>
            <a:r>
              <a:rPr lang="es-CO" sz="1800">
                <a:solidFill>
                  <a:schemeClr val="tx2"/>
                </a:solidFill>
              </a:rPr>
              <a:t>Aplicable a cualquier entidad que procese, almacene o trasmita datos de tarjetas.</a:t>
            </a:r>
          </a:p>
          <a:p>
            <a:endParaRPr lang="es-CO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2537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5994F5E-D232-9C57-2469-55B41ACF5F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Controles clave de PCI DSS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702BE3F-2C86-5544-1D80-2AC97C473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700">
                <a:solidFill>
                  <a:schemeClr val="tx2"/>
                </a:solidFill>
              </a:rPr>
              <a:t>Mantenimiento de una red segura</a:t>
            </a:r>
          </a:p>
          <a:p>
            <a:r>
              <a:rPr lang="es-CO" sz="1700">
                <a:solidFill>
                  <a:schemeClr val="tx2"/>
                </a:solidFill>
              </a:rPr>
              <a:t>Protección de datos del titular de la tarjeta</a:t>
            </a:r>
          </a:p>
          <a:p>
            <a:r>
              <a:rPr lang="es-CO" sz="1700">
                <a:solidFill>
                  <a:schemeClr val="tx2"/>
                </a:solidFill>
              </a:rPr>
              <a:t>Monitoreo y pruebas regulares de redes.</a:t>
            </a:r>
          </a:p>
          <a:p>
            <a:endParaRPr lang="es-CO" sz="1700">
              <a:solidFill>
                <a:schemeClr val="tx2"/>
              </a:solidFill>
            </a:endParaRPr>
          </a:p>
          <a:p>
            <a:r>
              <a:rPr lang="es-CO" sz="1700">
                <a:solidFill>
                  <a:schemeClr val="tx2"/>
                </a:solidFill>
              </a:rPr>
              <a:t>Normas de seguridad: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Desarrollar y mantener redes y sistemas seguros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Proteger los datos del titular de la tarjeta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Mantener un programa de administración de vulnerabilidad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Implementar medidas sólidas de control de acceso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Supervisar y evaluar las redes con seguridad</a:t>
            </a:r>
          </a:p>
          <a:p>
            <a:pPr lvl="1"/>
            <a:r>
              <a:rPr lang="es-CO" sz="1700">
                <a:solidFill>
                  <a:schemeClr val="tx2"/>
                </a:solidFill>
              </a:rPr>
              <a:t>Mantener una política de seguridad de información</a:t>
            </a:r>
          </a:p>
          <a:p>
            <a:endParaRPr lang="es-CO" sz="17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50186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19334DB-EC8F-4050-9C6E-F92B6A72DA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5" name="Color Cover">
              <a:extLst>
                <a:ext uri="{FF2B5EF4-FFF2-40B4-BE49-F238E27FC236}">
                  <a16:creationId xmlns:a16="http://schemas.microsoft.com/office/drawing/2014/main" id="{EA01B1DD-00B6-4407-827C-3F408B773B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 Cover">
              <a:extLst>
                <a:ext uri="{FF2B5EF4-FFF2-40B4-BE49-F238E27FC236}">
                  <a16:creationId xmlns:a16="http://schemas.microsoft.com/office/drawing/2014/main" id="{AF1D500A-77DB-437E-A54D-45B239D6D00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F87BA2A-0B66-4DEF-A04F-2CC172257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522B2F8C-7861-41DA-AB7F-C621655E4D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90AE996F-5C1A-4DD0-B66D-9C837744AA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7" name="Elementos multimedia en línea 6" descr="What is PCI DSS? | A Brief Summary of the Standard">
            <a:hlinkClick r:id="" action="ppaction://media"/>
            <a:extLst>
              <a:ext uri="{FF2B5EF4-FFF2-40B4-BE49-F238E27FC236}">
                <a16:creationId xmlns:a16="http://schemas.microsoft.com/office/drawing/2014/main" id="{FE747614-B6C8-693F-927D-9639858159A3}"/>
              </a:ext>
            </a:extLst>
          </p:cNvPr>
          <p:cNvPicPr>
            <a:picLocks noGrp="1" noRot="1" noChangeAspect="1"/>
          </p:cNvPicPr>
          <p:nvPr>
            <p:ph sz="half" idx="2"/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6819120" y="1173129"/>
            <a:ext cx="4248435" cy="2400366"/>
          </a:xfrm>
          <a:prstGeom prst="rect">
            <a:avLst/>
          </a:prstGeom>
        </p:spPr>
      </p:pic>
      <p:pic>
        <p:nvPicPr>
          <p:cNvPr id="4" name="Elementos multimedia en línea 3" descr="¿Qué es el estándar PCI DSS? | Quantips and Tricks">
            <a:hlinkClick r:id="" action="ppaction://media"/>
            <a:extLst>
              <a:ext uri="{FF2B5EF4-FFF2-40B4-BE49-F238E27FC236}">
                <a16:creationId xmlns:a16="http://schemas.microsoft.com/office/drawing/2014/main" id="{E5BA3350-F3DE-3DD5-2C91-CB4EDBED7414}"/>
              </a:ext>
            </a:extLst>
          </p:cNvPr>
          <p:cNvPicPr>
            <a:picLocks noGrp="1" noRot="1" noChangeAspect="1"/>
          </p:cNvPicPr>
          <p:nvPr>
            <p:ph sz="half" idx="1"/>
            <a:videoFile r:link="rId2"/>
          </p:nvPr>
        </p:nvPicPr>
        <p:blipFill>
          <a:blip r:embed="rId5"/>
          <a:stretch>
            <a:fillRect/>
          </a:stretch>
        </p:blipFill>
        <p:spPr>
          <a:xfrm>
            <a:off x="6819120" y="3627220"/>
            <a:ext cx="4248435" cy="2400366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ítulo 4">
            <a:extLst>
              <a:ext uri="{FF2B5EF4-FFF2-40B4-BE49-F238E27FC236}">
                <a16:creationId xmlns:a16="http://schemas.microsoft.com/office/drawing/2014/main" id="{376E8ECC-2A75-E1AF-F902-5D37CBAE53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1197809"/>
            <a:ext cx="5203990" cy="2349622"/>
          </a:xfrm>
        </p:spPr>
        <p:txBody>
          <a:bodyPr vert="horz" lIns="91440" tIns="45720" rIns="91440" bIns="45720" rtlCol="0" anchor="b">
            <a:normAutofit/>
          </a:bodyPr>
          <a:lstStyle/>
          <a:p>
            <a:endParaRPr lang="en-US" sz="4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022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7AD6CDAC-0CB2-6306-A0EF-E0258D142C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OWASP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37A1D1A-9273-049D-19CB-4111F3AB53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9708" y="3866064"/>
            <a:ext cx="10558405" cy="2234485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/>
            <a:endParaRPr lang="en-US" sz="2400" kern="120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22785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:a16="http://schemas.microsoft.com/office/drawing/2014/main" id="{96A9505B-19CF-218B-59A7-78B5A66919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OWASP</a:t>
            </a:r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CDAAE960-B658-0D23-168F-699FF1DF8D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400">
                <a:solidFill>
                  <a:schemeClr val="tx2"/>
                </a:solidFill>
              </a:rPr>
              <a:t>¿Qué es OWASP? Proyecto abierto para mejorar la seguridad del software.</a:t>
            </a:r>
          </a:p>
          <a:p>
            <a:r>
              <a:rPr lang="es-CO" sz="1400">
                <a:solidFill>
                  <a:schemeClr val="tx2"/>
                </a:solidFill>
              </a:rPr>
              <a:t>Relevancia en aplicaciones web y móviles</a:t>
            </a:r>
          </a:p>
          <a:p>
            <a:r>
              <a:rPr lang="es-CO" sz="1400">
                <a:solidFill>
                  <a:schemeClr val="tx2"/>
                </a:solidFill>
              </a:rPr>
              <a:t>Indicadores fundamentales Top 10</a:t>
            </a:r>
          </a:p>
          <a:p>
            <a:r>
              <a:rPr lang="es-CO" sz="1400">
                <a:solidFill>
                  <a:schemeClr val="tx2"/>
                </a:solidFill>
              </a:rPr>
              <a:t>Apoyo en el ciclo de vida del desarrollo de software, desde el análisis hasta el mantenimiento</a:t>
            </a:r>
          </a:p>
          <a:p>
            <a:r>
              <a:rPr lang="es-CO" sz="1400">
                <a:solidFill>
                  <a:schemeClr val="tx2"/>
                </a:solidFill>
              </a:rPr>
              <a:t>OWASP Top 10 determina el orden de los riesgos utilizando cinco variables clave:</a:t>
            </a:r>
          </a:p>
          <a:p>
            <a:pPr lvl="1"/>
            <a:r>
              <a:rPr lang="es-CO" sz="1400" b="1">
                <a:solidFill>
                  <a:schemeClr val="tx2"/>
                </a:solidFill>
              </a:rPr>
              <a:t>Porcentaje de aplicaciones probadas para cada CWE</a:t>
            </a:r>
            <a:r>
              <a:rPr lang="es-CO" sz="1400">
                <a:solidFill>
                  <a:schemeClr val="tx2"/>
                </a:solidFill>
              </a:rPr>
              <a:t>.</a:t>
            </a:r>
          </a:p>
          <a:p>
            <a:pPr lvl="1"/>
            <a:r>
              <a:rPr lang="es-CO" sz="1400" b="1">
                <a:solidFill>
                  <a:schemeClr val="tx2"/>
                </a:solidFill>
              </a:rPr>
              <a:t>Porcentaje de aplicaciones vulnerables al mismo CWE</a:t>
            </a:r>
            <a:r>
              <a:rPr lang="es-CO" sz="1400">
                <a:solidFill>
                  <a:schemeClr val="tx2"/>
                </a:solidFill>
              </a:rPr>
              <a:t>.</a:t>
            </a:r>
          </a:p>
          <a:p>
            <a:pPr lvl="1"/>
            <a:r>
              <a:rPr lang="es-CO" sz="1400" b="1">
                <a:solidFill>
                  <a:schemeClr val="tx2"/>
                </a:solidFill>
              </a:rPr>
              <a:t>Número de aplicaciones afectadas por este porcentaje</a:t>
            </a:r>
            <a:r>
              <a:rPr lang="es-CO" sz="1400">
                <a:solidFill>
                  <a:schemeClr val="tx2"/>
                </a:solidFill>
              </a:rPr>
              <a:t>.</a:t>
            </a:r>
          </a:p>
          <a:p>
            <a:pPr lvl="1"/>
            <a:r>
              <a:rPr lang="es-CO" sz="1400" b="1">
                <a:solidFill>
                  <a:schemeClr val="tx2"/>
                </a:solidFill>
              </a:rPr>
              <a:t>Número de registros CWE mapeados a categorías específicas</a:t>
            </a:r>
            <a:r>
              <a:rPr lang="es-CO" sz="1400">
                <a:solidFill>
                  <a:schemeClr val="tx2"/>
                </a:solidFill>
              </a:rPr>
              <a:t> como el Broken Access Control.</a:t>
            </a:r>
          </a:p>
          <a:p>
            <a:pPr lvl="1"/>
            <a:r>
              <a:rPr lang="es-CO" sz="1400" b="1">
                <a:solidFill>
                  <a:schemeClr val="tx2"/>
                </a:solidFill>
              </a:rPr>
              <a:t>Número de CVEs sincronizados con la base de datos de vulnerabilidades del gobierno de los Estados Unidos</a:t>
            </a:r>
            <a:r>
              <a:rPr lang="es-CO" sz="1400">
                <a:solidFill>
                  <a:schemeClr val="tx2"/>
                </a:solidFill>
              </a:rPr>
              <a:t>.</a:t>
            </a:r>
          </a:p>
          <a:p>
            <a:r>
              <a:rPr lang="es-CO" sz="1400">
                <a:solidFill>
                  <a:schemeClr val="tx2"/>
                </a:solidFill>
              </a:rPr>
              <a:t>https://platzi.com/blog/owasp-top-10-llms/</a:t>
            </a:r>
          </a:p>
        </p:txBody>
      </p:sp>
    </p:spTree>
    <p:extLst>
      <p:ext uri="{BB962C8B-B14F-4D97-AF65-F5344CB8AC3E}">
        <p14:creationId xmlns:p14="http://schemas.microsoft.com/office/powerpoint/2010/main" val="314819251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684CE7F1-F67C-3BA2-1233-E90CA9F470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OWASP Top 10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7AAC19F-30DC-2100-F631-7AB3763EA1F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Inyección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Malas prácticas de autenticación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Exposición de datos sensibles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Entidades externas de XML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Pérdida de control de acceso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Configuración de seguridad incorrecta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Secuencia de comandos en sitios cruzados (XSS)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Deserialización insegura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Uso de componentes con vulnerabilidades conocidas</a:t>
            </a:r>
          </a:p>
          <a:p>
            <a:pPr marL="514350" indent="-514350">
              <a:buFont typeface="+mj-lt"/>
              <a:buAutoNum type="arabicPeriod"/>
            </a:pPr>
            <a:r>
              <a:rPr lang="es-CO" sz="1800">
                <a:solidFill>
                  <a:schemeClr val="tx2"/>
                </a:solidFill>
              </a:rPr>
              <a:t>Registro de logs y monitoreo insuficiente</a:t>
            </a:r>
          </a:p>
          <a:p>
            <a:endParaRPr lang="es-CO" sz="1800">
              <a:solidFill>
                <a:schemeClr val="tx2"/>
              </a:solidFill>
            </a:endParaRPr>
          </a:p>
          <a:p>
            <a:endParaRPr lang="es-CO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8456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4D71C7FE-05F2-2D51-CFB2-86EC3F45DD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Segunda sesión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FDD2466E-6DE5-EEBB-B03A-88EB7243BB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34687" y="841664"/>
            <a:ext cx="4602517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Dimensiones de la seguridad informática y estándares o mejores practicas (ISO, PCI, OWASP)</a:t>
            </a:r>
          </a:p>
        </p:txBody>
      </p:sp>
    </p:spTree>
    <p:extLst>
      <p:ext uri="{BB962C8B-B14F-4D97-AF65-F5344CB8AC3E}">
        <p14:creationId xmlns:p14="http://schemas.microsoft.com/office/powerpoint/2010/main" val="21468188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AB8C311F-7253-4AED-9701-7FC0708C4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384209-CB15-4CDF-9D31-C44FD9A3F2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2666617" y="-2666188"/>
            <a:ext cx="6858000" cy="12191233"/>
          </a:xfrm>
          <a:prstGeom prst="rect">
            <a:avLst/>
          </a:prstGeom>
          <a:gradFill>
            <a:gsLst>
              <a:gs pos="8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633B3B5-CC90-43F0-8714-D31D1F3F0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311" y="0"/>
            <a:ext cx="9070846" cy="6857572"/>
          </a:xfrm>
          <a:prstGeom prst="rect">
            <a:avLst/>
          </a:prstGeom>
          <a:gradFill>
            <a:gsLst>
              <a:gs pos="8000">
                <a:srgbClr val="000000">
                  <a:alpha val="52000"/>
                </a:srgbClr>
              </a:gs>
              <a:gs pos="100000">
                <a:schemeClr val="accent1"/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8D57A06-A426-446D-B02C-A2DC6B62E4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3649491" y="-1685840"/>
            <a:ext cx="4894564" cy="12193546"/>
          </a:xfrm>
          <a:prstGeom prst="rect">
            <a:avLst/>
          </a:prstGeom>
          <a:gradFill>
            <a:gsLst>
              <a:gs pos="0">
                <a:schemeClr val="accent5">
                  <a:lumMod val="60000"/>
                  <a:lumOff val="40000"/>
                  <a:alpha val="0"/>
                </a:schemeClr>
              </a:gs>
              <a:gs pos="100000">
                <a:srgbClr val="000000">
                  <a:alpha val="46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Elementos multimedia en línea 3" descr="Las 10 Vulnerabilidades más peligrosas usadas por aplicaciones web (OWASP 10) - 4K">
            <a:hlinkClick r:id="" action="ppaction://media"/>
            <a:extLst>
              <a:ext uri="{FF2B5EF4-FFF2-40B4-BE49-F238E27FC236}">
                <a16:creationId xmlns:a16="http://schemas.microsoft.com/office/drawing/2014/main" id="{DB8C8A3B-396E-FE15-2AE4-5486FF211F71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836177" y="457200"/>
            <a:ext cx="10519646" cy="594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021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4A513C26-D891-190A-EC37-90C75D04D8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s-CO">
                <a:solidFill>
                  <a:schemeClr val="bg1"/>
                </a:solidFill>
              </a:rPr>
              <a:t>Comparación de los estándares vistos en clase</a:t>
            </a:r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601B5AF9-DB57-6104-4314-EFDBB451630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4530184"/>
              </p:ext>
            </p:extLst>
          </p:nvPr>
        </p:nvGraphicFramePr>
        <p:xfrm>
          <a:off x="4985886" y="1965851"/>
          <a:ext cx="6367914" cy="32312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3905">
                  <a:extLst>
                    <a:ext uri="{9D8B030D-6E8A-4147-A177-3AD203B41FA5}">
                      <a16:colId xmlns:a16="http://schemas.microsoft.com/office/drawing/2014/main" val="3732121823"/>
                    </a:ext>
                  </a:extLst>
                </a:gridCol>
                <a:gridCol w="2710272">
                  <a:extLst>
                    <a:ext uri="{9D8B030D-6E8A-4147-A177-3AD203B41FA5}">
                      <a16:colId xmlns:a16="http://schemas.microsoft.com/office/drawing/2014/main" val="550766364"/>
                    </a:ext>
                  </a:extLst>
                </a:gridCol>
                <a:gridCol w="2173737">
                  <a:extLst>
                    <a:ext uri="{9D8B030D-6E8A-4147-A177-3AD203B41FA5}">
                      <a16:colId xmlns:a16="http://schemas.microsoft.com/office/drawing/2014/main" val="3657385766"/>
                    </a:ext>
                  </a:extLst>
                </a:gridCol>
              </a:tblGrid>
              <a:tr h="485642">
                <a:tc>
                  <a:txBody>
                    <a:bodyPr/>
                    <a:lstStyle/>
                    <a:p>
                      <a:r>
                        <a:rPr lang="es-CO" sz="2200"/>
                        <a:t>Estándar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Aplicación principal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Enfoque</a:t>
                      </a:r>
                    </a:p>
                  </a:txBody>
                  <a:tcPr marL="110373" marR="110373" marT="55187" marB="55187"/>
                </a:tc>
                <a:extLst>
                  <a:ext uri="{0D108BD9-81ED-4DB2-BD59-A6C34878D82A}">
                    <a16:rowId xmlns:a16="http://schemas.microsoft.com/office/drawing/2014/main" val="2818419199"/>
                  </a:ext>
                </a:extLst>
              </a:tr>
              <a:tr h="816761">
                <a:tc>
                  <a:txBody>
                    <a:bodyPr/>
                    <a:lstStyle/>
                    <a:p>
                      <a:r>
                        <a:rPr lang="es-CO" sz="2200"/>
                        <a:t>ISO/IEC 27001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Gestión general de la seguridad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Organización</a:t>
                      </a:r>
                    </a:p>
                  </a:txBody>
                  <a:tcPr marL="110373" marR="110373" marT="55187" marB="55187"/>
                </a:tc>
                <a:extLst>
                  <a:ext uri="{0D108BD9-81ED-4DB2-BD59-A6C34878D82A}">
                    <a16:rowId xmlns:a16="http://schemas.microsoft.com/office/drawing/2014/main" val="1888380340"/>
                  </a:ext>
                </a:extLst>
              </a:tr>
              <a:tr h="816761">
                <a:tc>
                  <a:txBody>
                    <a:bodyPr/>
                    <a:lstStyle/>
                    <a:p>
                      <a:r>
                        <a:rPr lang="es-CO" sz="2200"/>
                        <a:t>PCI DSS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Datos de tarjetas de pago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Transacciones</a:t>
                      </a:r>
                    </a:p>
                  </a:txBody>
                  <a:tcPr marL="110373" marR="110373" marT="55187" marB="55187"/>
                </a:tc>
                <a:extLst>
                  <a:ext uri="{0D108BD9-81ED-4DB2-BD59-A6C34878D82A}">
                    <a16:rowId xmlns:a16="http://schemas.microsoft.com/office/drawing/2014/main" val="1759100828"/>
                  </a:ext>
                </a:extLst>
              </a:tr>
              <a:tr h="816761">
                <a:tc>
                  <a:txBody>
                    <a:bodyPr/>
                    <a:lstStyle/>
                    <a:p>
                      <a:r>
                        <a:rPr lang="es-CO" sz="2200"/>
                        <a:t>OWASP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Desarrollo de software seguro</a:t>
                      </a:r>
                    </a:p>
                  </a:txBody>
                  <a:tcPr marL="110373" marR="110373" marT="55187" marB="55187"/>
                </a:tc>
                <a:tc>
                  <a:txBody>
                    <a:bodyPr/>
                    <a:lstStyle/>
                    <a:p>
                      <a:r>
                        <a:rPr lang="es-CO" sz="2200"/>
                        <a:t>Aplicaciones web</a:t>
                      </a:r>
                    </a:p>
                  </a:txBody>
                  <a:tcPr marL="110373" marR="110373" marT="55187" marB="55187"/>
                </a:tc>
                <a:extLst>
                  <a:ext uri="{0D108BD9-81ED-4DB2-BD59-A6C34878D82A}">
                    <a16:rowId xmlns:a16="http://schemas.microsoft.com/office/drawing/2014/main" val="7793549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20051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97EFB192-4D94-ADD7-F897-FA8452ACC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3" y="350196"/>
            <a:ext cx="4646904" cy="1624520"/>
          </a:xfrm>
        </p:spPr>
        <p:txBody>
          <a:bodyPr anchor="ctr">
            <a:normAutofit/>
          </a:bodyPr>
          <a:lstStyle/>
          <a:p>
            <a:r>
              <a:rPr lang="es-CO" sz="4000"/>
              <a:t>Objetivos de la sesión</a:t>
            </a:r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6B03C097-15EB-658B-6BA8-A8D9AC5A6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2" y="2743200"/>
            <a:ext cx="4646905" cy="3613149"/>
          </a:xfrm>
        </p:spPr>
        <p:txBody>
          <a:bodyPr anchor="ctr">
            <a:normAutofit/>
          </a:bodyPr>
          <a:lstStyle/>
          <a:p>
            <a:r>
              <a:rPr lang="es-CO" sz="2000"/>
              <a:t>Identificar las dimensiones clave de la seguridad informática</a:t>
            </a:r>
          </a:p>
          <a:p>
            <a:r>
              <a:rPr lang="es-CO" sz="2000"/>
              <a:t>Reconocer los estándares internacionales más relevantes (ISO/IEC 27001, PCI DSS, OWASP).</a:t>
            </a:r>
          </a:p>
          <a:p>
            <a:r>
              <a:rPr lang="es-CO" sz="2000"/>
              <a:t>Analizar la importancia práctica de estas dimensiones y estándares en organizaciones reales.</a:t>
            </a:r>
          </a:p>
        </p:txBody>
      </p:sp>
      <p:pic>
        <p:nvPicPr>
          <p:cNvPr id="7" name="Picture 6" descr="3D technology art">
            <a:extLst>
              <a:ext uri="{FF2B5EF4-FFF2-40B4-BE49-F238E27FC236}">
                <a16:creationId xmlns:a16="http://schemas.microsoft.com/office/drawing/2014/main" id="{8C6DEF43-7AF2-F6C8-545A-C6BCCA58DF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609" r="27991" b="-2"/>
          <a:stretch>
            <a:fillRect/>
          </a:stretch>
        </p:blipFill>
        <p:spPr>
          <a:xfrm>
            <a:off x="6096000" y="1"/>
            <a:ext cx="61028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4763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40F9927-38F5-55E3-908F-6BF702AB1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3" y="350196"/>
            <a:ext cx="4646904" cy="1624520"/>
          </a:xfrm>
        </p:spPr>
        <p:txBody>
          <a:bodyPr anchor="ctr">
            <a:normAutofit/>
          </a:bodyPr>
          <a:lstStyle/>
          <a:p>
            <a:r>
              <a:rPr lang="es-CO" sz="4000"/>
              <a:t>Introducción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38CD7E4-1F1A-7349-DAB5-F0BC94051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2" y="2743200"/>
            <a:ext cx="4646905" cy="3613149"/>
          </a:xfrm>
        </p:spPr>
        <p:txBody>
          <a:bodyPr anchor="ctr">
            <a:normAutofit/>
          </a:bodyPr>
          <a:lstStyle/>
          <a:p>
            <a:r>
              <a:rPr lang="es-CO" sz="2000"/>
              <a:t>¿Por qué es relevante la seguridad informática hoy?</a:t>
            </a:r>
          </a:p>
          <a:p>
            <a:r>
              <a:rPr lang="es-CO" sz="2000"/>
              <a:t>¿Recuerdan algún incidente de seguridad reciente?</a:t>
            </a:r>
          </a:p>
        </p:txBody>
      </p:sp>
      <p:pic>
        <p:nvPicPr>
          <p:cNvPr id="5" name="Picture 4" descr="Illuminated server room panel">
            <a:extLst>
              <a:ext uri="{FF2B5EF4-FFF2-40B4-BE49-F238E27FC236}">
                <a16:creationId xmlns:a16="http://schemas.microsoft.com/office/drawing/2014/main" id="{FE62AD2F-CB9D-268E-F447-75AEE7E9DC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934" r="23665" b="-2"/>
          <a:stretch>
            <a:fillRect/>
          </a:stretch>
        </p:blipFill>
        <p:spPr>
          <a:xfrm>
            <a:off x="6096000" y="1"/>
            <a:ext cx="61028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11522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738F59A4-4431-460D-8E49-6E65C189A5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A919B9C-5C01-47E4-B2F2-45F589208A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85A82CE-D835-4542-BE8D-62A8F5A943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063D7EF0-3AC8-4029-B55D-EBDD733D39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chemeClr val="accent4">
                <a:lumMod val="75000"/>
                <a:alpha val="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4885FD65-3089-1DAE-C866-4E162533FA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5125"/>
            <a:ext cx="11090274" cy="1325563"/>
          </a:xfrm>
        </p:spPr>
        <p:txBody>
          <a:bodyPr>
            <a:normAutofit/>
          </a:bodyPr>
          <a:lstStyle/>
          <a:p>
            <a:r>
              <a:rPr lang="es-CO" sz="4000"/>
              <a:t>Dimensiones de la Seguridad Informática</a:t>
            </a:r>
            <a:br>
              <a:rPr lang="es-CO" sz="4000"/>
            </a:br>
            <a:r>
              <a:rPr lang="es-CO" sz="4000"/>
              <a:t>Confidencialidad, Integridad, Disponibilidad (CIA)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87716F5-76A2-0681-C2B4-8BFAEBBB4C5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14920535"/>
              </p:ext>
            </p:extLst>
          </p:nvPr>
        </p:nvGraphicFramePr>
        <p:xfrm>
          <a:off x="547688" y="2133600"/>
          <a:ext cx="11093450" cy="41576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801757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94DE5E8-C080-45A4-B2F4-8FE7D8F8EE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1FAC8321-8295-4F58-80B8-C1A774606B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Color Cover">
              <a:extLst>
                <a:ext uri="{FF2B5EF4-FFF2-40B4-BE49-F238E27FC236}">
                  <a16:creationId xmlns:a16="http://schemas.microsoft.com/office/drawing/2014/main" id="{2BE89D78-556E-4C9E-A234-78B0850234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A28EBCD-582B-4E3B-AB95-15EA16034C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49E29E18-2832-4FBD-901C-97986DBD0C1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Color">
              <a:extLst>
                <a:ext uri="{FF2B5EF4-FFF2-40B4-BE49-F238E27FC236}">
                  <a16:creationId xmlns:a16="http://schemas.microsoft.com/office/drawing/2014/main" id="{7327E470-287A-4E1E-8A04-A3596DBD970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8" name="Elementos multimedia en línea 7" descr="Bre-b: Las claves del nuevo sistema para enviar plata rápido y sin costo">
            <a:hlinkClick r:id="" action="ppaction://media"/>
            <a:extLst>
              <a:ext uri="{FF2B5EF4-FFF2-40B4-BE49-F238E27FC236}">
                <a16:creationId xmlns:a16="http://schemas.microsoft.com/office/drawing/2014/main" id="{9132FB0E-15E2-43C2-4D49-2A3502AFBCB1}"/>
              </a:ext>
            </a:extLst>
          </p:cNvPr>
          <p:cNvPicPr>
            <a:picLocks noGrp="1" noRot="1" noChangeAspect="1"/>
          </p:cNvPicPr>
          <p:nvPr>
            <p:ph sz="half" idx="2"/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6708758" y="1173129"/>
            <a:ext cx="4248435" cy="2400366"/>
          </a:xfrm>
          <a:prstGeom prst="rect">
            <a:avLst/>
          </a:prstGeom>
        </p:spPr>
      </p:pic>
      <p:pic>
        <p:nvPicPr>
          <p:cNvPr id="7" name="Elementos multimedia en línea 6" descr="Bre-B 🧐 ¿Por qué los bancos REGALAN dinero por registrar tus llaves? ¿Es Seguro? ¿Vale la pena?">
            <a:hlinkClick r:id="" action="ppaction://media"/>
            <a:extLst>
              <a:ext uri="{FF2B5EF4-FFF2-40B4-BE49-F238E27FC236}">
                <a16:creationId xmlns:a16="http://schemas.microsoft.com/office/drawing/2014/main" id="{2BF95547-DACB-0FEC-0561-16398A91370B}"/>
              </a:ext>
            </a:extLst>
          </p:cNvPr>
          <p:cNvPicPr>
            <a:picLocks noRot="1" noChangeAspect="1"/>
          </p:cNvPicPr>
          <p:nvPr>
            <a:videoFile r:link="rId2"/>
          </p:nvPr>
        </p:nvPicPr>
        <p:blipFill>
          <a:blip r:embed="rId5"/>
          <a:stretch>
            <a:fillRect/>
          </a:stretch>
        </p:blipFill>
        <p:spPr>
          <a:xfrm>
            <a:off x="6708758" y="3627220"/>
            <a:ext cx="4248435" cy="2400366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52" cy="6858000"/>
            <a:chOff x="0" y="0"/>
            <a:chExt cx="12188952" cy="685800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:a16="http://schemas.microsoft.com/office/drawing/2014/main" id="{C763B11D-7677-D698-47FD-32250E921E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5" y="819015"/>
            <a:ext cx="5392454" cy="275448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Bre-B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C9161DE4-1D5E-5E8C-AC10-4C7A1A9B5DC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14985" y="3627219"/>
            <a:ext cx="5392454" cy="2411765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sz="1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372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ítulo 4">
            <a:extLst>
              <a:ext uri="{FF2B5EF4-FFF2-40B4-BE49-F238E27FC236}">
                <a16:creationId xmlns:a16="http://schemas.microsoft.com/office/drawing/2014/main" id="{10A00B70-B5EF-C998-1AFE-0474F76707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Otros principios asociados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89B10544-ACC9-27FA-7448-5606D36109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800">
                <a:solidFill>
                  <a:schemeClr val="tx2"/>
                </a:solidFill>
              </a:rPr>
              <a:t>Autenticidad: Certeza de la identidad del emisor/receptor.</a:t>
            </a:r>
          </a:p>
          <a:p>
            <a:r>
              <a:rPr lang="es-CO" sz="1800">
                <a:solidFill>
                  <a:schemeClr val="tx2"/>
                </a:solidFill>
              </a:rPr>
              <a:t>No repudio: Impedir que una parte niegue la autoría o recepción</a:t>
            </a:r>
          </a:p>
          <a:p>
            <a:r>
              <a:rPr lang="es-CO" sz="1800">
                <a:solidFill>
                  <a:schemeClr val="tx2"/>
                </a:solidFill>
              </a:rPr>
              <a:t>Trazabilidad: Registro del uso y acceso a la información.</a:t>
            </a:r>
          </a:p>
        </p:txBody>
      </p:sp>
    </p:spTree>
    <p:extLst>
      <p:ext uri="{BB962C8B-B14F-4D97-AF65-F5344CB8AC3E}">
        <p14:creationId xmlns:p14="http://schemas.microsoft.com/office/powerpoint/2010/main" val="41195708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68A78A9F-90BF-F6B9-E52B-B0F65B43A7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s-CO" sz="4800">
                <a:solidFill>
                  <a:schemeClr val="bg1"/>
                </a:solidFill>
              </a:rPr>
              <a:t>Introducción a los Estándares y Mejores Prácticas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DFAB61E-48FE-7BCB-5D86-43B3CEACD6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s-CO" sz="1800">
                <a:solidFill>
                  <a:schemeClr val="tx2"/>
                </a:solidFill>
              </a:rPr>
              <a:t>¿Por qué son necesarios los estándares en seguridad?</a:t>
            </a:r>
          </a:p>
          <a:p>
            <a:r>
              <a:rPr lang="es-CO" sz="1800">
                <a:solidFill>
                  <a:schemeClr val="tx2"/>
                </a:solidFill>
              </a:rPr>
              <a:t>Ventajas: Consistencia, cumplimiento legal, confianza del cliente, preparación frente a auditorias</a:t>
            </a:r>
          </a:p>
        </p:txBody>
      </p:sp>
    </p:spTree>
    <p:extLst>
      <p:ext uri="{BB962C8B-B14F-4D97-AF65-F5344CB8AC3E}">
        <p14:creationId xmlns:p14="http://schemas.microsoft.com/office/powerpoint/2010/main" val="38177392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3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:a16="http://schemas.microsoft.com/office/drawing/2014/main" id="{24963D0E-455C-B4D7-D2D7-DA44C0683E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ISO/IEC 27001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7D026C6E-0C1C-2575-8E3C-AB5330192EC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34687" y="841664"/>
            <a:ext cx="4602517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 sz="2400" kern="120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004946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72</TotalTime>
  <Words>604</Words>
  <Application>Microsoft Macintosh PowerPoint</Application>
  <PresentationFormat>Panorámica</PresentationFormat>
  <Paragraphs>97</Paragraphs>
  <Slides>21</Slides>
  <Notes>0</Notes>
  <HiddenSlides>0</HiddenSlides>
  <MMClips>6</MMClips>
  <ScaleCrop>false</ScaleCrop>
  <HeadingPairs>
    <vt:vector size="6" baseType="variant">
      <vt:variant>
        <vt:lpstr>Fuentes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21</vt:i4>
      </vt:variant>
    </vt:vector>
  </HeadingPairs>
  <TitlesOfParts>
    <vt:vector size="25" baseType="lpstr">
      <vt:lpstr>Aptos</vt:lpstr>
      <vt:lpstr>Aptos Display</vt:lpstr>
      <vt:lpstr>Arial</vt:lpstr>
      <vt:lpstr>Tema de Office</vt:lpstr>
      <vt:lpstr>Seguridad Informática</vt:lpstr>
      <vt:lpstr>Segunda sesión</vt:lpstr>
      <vt:lpstr>Objetivos de la sesión</vt:lpstr>
      <vt:lpstr>Introducción</vt:lpstr>
      <vt:lpstr>Dimensiones de la Seguridad Informática Confidencialidad, Integridad, Disponibilidad (CIA)</vt:lpstr>
      <vt:lpstr>Bre-B</vt:lpstr>
      <vt:lpstr>Otros principios asociados</vt:lpstr>
      <vt:lpstr>Introducción a los Estándares y Mejores Prácticas</vt:lpstr>
      <vt:lpstr>ISO/IEC 27001</vt:lpstr>
      <vt:lpstr>ISO/IEC 27001</vt:lpstr>
      <vt:lpstr>Controles clave de ISO/IEC 27001</vt:lpstr>
      <vt:lpstr>Presentación de PowerPoint</vt:lpstr>
      <vt:lpstr>PCI DSS</vt:lpstr>
      <vt:lpstr>PCI DSS</vt:lpstr>
      <vt:lpstr>Controles clave de PCI DSS</vt:lpstr>
      <vt:lpstr>Presentación de PowerPoint</vt:lpstr>
      <vt:lpstr>OWASP</vt:lpstr>
      <vt:lpstr>OWASP</vt:lpstr>
      <vt:lpstr>OWASP Top 10</vt:lpstr>
      <vt:lpstr>Presentación de PowerPoint</vt:lpstr>
      <vt:lpstr>Comparación de los estándares vistos en clase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ANDRES MAURICIO SALAMANCA ARIAS</dc:creator>
  <cp:lastModifiedBy>ANDRES MAURICIO SALAMANCA ARIAS</cp:lastModifiedBy>
  <cp:revision>1</cp:revision>
  <dcterms:created xsi:type="dcterms:W3CDTF">2025-08-02T02:01:52Z</dcterms:created>
  <dcterms:modified xsi:type="dcterms:W3CDTF">2025-08-02T03:14:07Z</dcterms:modified>
</cp:coreProperties>
</file>