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57" r:id="rId4"/>
    <p:sldId id="258" r:id="rId5"/>
    <p:sldId id="259" r:id="rId6"/>
    <p:sldId id="260" r:id="rId7"/>
    <p:sldId id="266" r:id="rId8"/>
    <p:sldId id="261" r:id="rId9"/>
    <p:sldId id="262" r:id="rId10"/>
    <p:sldId id="263" r:id="rId11"/>
    <p:sldId id="264"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4" r:id="rId38"/>
    <p:sldId id="295" r:id="rId39"/>
    <p:sldId id="296" r:id="rId40"/>
    <p:sldId id="297" r:id="rId41"/>
    <p:sldId id="298" r:id="rId42"/>
    <p:sldId id="299" r:id="rId43"/>
    <p:sldId id="300" r:id="rId44"/>
    <p:sldId id="301" r:id="rId45"/>
    <p:sldId id="302" r:id="rId46"/>
    <p:sldId id="303" r:id="rId47"/>
    <p:sldId id="323" r:id="rId48"/>
    <p:sldId id="304" r:id="rId49"/>
    <p:sldId id="305" r:id="rId50"/>
    <p:sldId id="316" r:id="rId51"/>
    <p:sldId id="306" r:id="rId52"/>
    <p:sldId id="307" r:id="rId53"/>
    <p:sldId id="308" r:id="rId54"/>
    <p:sldId id="309" r:id="rId55"/>
    <p:sldId id="310" r:id="rId56"/>
    <p:sldId id="311" r:id="rId57"/>
    <p:sldId id="312" r:id="rId58"/>
    <p:sldId id="313" r:id="rId59"/>
    <p:sldId id="314" r:id="rId60"/>
    <p:sldId id="315" r:id="rId61"/>
    <p:sldId id="325" r:id="rId62"/>
    <p:sldId id="318" r:id="rId63"/>
    <p:sldId id="317" r:id="rId64"/>
    <p:sldId id="319" r:id="rId65"/>
    <p:sldId id="320" r:id="rId66"/>
    <p:sldId id="321" r:id="rId67"/>
    <p:sldId id="322" r:id="rId68"/>
    <p:sldId id="326" r:id="rId6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32A491-E6B6-FB47-B75D-B91C35F2E9D9}" v="14" dt="2025-08-23T03:31:49.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5"/>
    <p:restoredTop sz="94658"/>
  </p:normalViewPr>
  <p:slideViewPr>
    <p:cSldViewPr snapToGrid="0">
      <p:cViewPr varScale="1">
        <p:scale>
          <a:sx n="88" d="100"/>
          <a:sy n="88" d="100"/>
        </p:scale>
        <p:origin x="208" y="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A468E0-22E9-467E-A378-D34841AFA4D5}"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CC63A694-8FC4-42FC-9CD6-53C05E4DB606}">
      <dgm:prSet/>
      <dgm:spPr/>
      <dgm:t>
        <a:bodyPr/>
        <a:lstStyle/>
        <a:p>
          <a:r>
            <a:rPr lang="es-CO"/>
            <a:t>La aleatoriedad es un pilar fundamental en el mundo de la criptografía. Es indispensable para generar elementos como las llaves de cifrado, asegurando así que toda la información encriptada se mantenga segura e inaccesible para aquellos que no deberían tener acceso. Si alguien pudiese predecir cómo una llave se ha generado, estaría en la capacidad de recrearla y comprometer la seguridad del sistema.</a:t>
          </a:r>
          <a:endParaRPr lang="en-US"/>
        </a:p>
      </dgm:t>
    </dgm:pt>
    <dgm:pt modelId="{042EC5FF-8D4E-44BB-8701-E15387CDECF8}" type="parTrans" cxnId="{3C079CAA-E8A0-4900-BC03-B91CFBB9191B}">
      <dgm:prSet/>
      <dgm:spPr/>
      <dgm:t>
        <a:bodyPr/>
        <a:lstStyle/>
        <a:p>
          <a:endParaRPr lang="en-US"/>
        </a:p>
      </dgm:t>
    </dgm:pt>
    <dgm:pt modelId="{437C4EDA-599E-414D-9949-9FCBA545AF3E}" type="sibTrans" cxnId="{3C079CAA-E8A0-4900-BC03-B91CFBB9191B}">
      <dgm:prSet/>
      <dgm:spPr/>
      <dgm:t>
        <a:bodyPr/>
        <a:lstStyle/>
        <a:p>
          <a:endParaRPr lang="en-US"/>
        </a:p>
      </dgm:t>
    </dgm:pt>
    <dgm:pt modelId="{CAD1AD9E-5DD8-4F35-9AAB-CC38627BC2D2}">
      <dgm:prSet/>
      <dgm:spPr/>
      <dgm:t>
        <a:bodyPr/>
        <a:lstStyle/>
        <a:p>
          <a:r>
            <a:rPr lang="es-CO"/>
            <a:t>En este sentido, los criptosistemas dependen precisamente de la imprevisibilidad que proporciona la aleatoriedad para construir barreras de seguridad robustas. La configuración inicial o la falta de aleatoriedad suficiente podría llevar a la violación de supuestos de seguridad, por lo que su correcta implementación es clave para mantener los sistemas seguros.</a:t>
          </a:r>
          <a:endParaRPr lang="en-US"/>
        </a:p>
      </dgm:t>
    </dgm:pt>
    <dgm:pt modelId="{1BA53B65-8465-4472-8C6C-7B531685F2B6}" type="parTrans" cxnId="{19C9A5C7-9BF4-4C8E-8ED0-50D54F726142}">
      <dgm:prSet/>
      <dgm:spPr/>
      <dgm:t>
        <a:bodyPr/>
        <a:lstStyle/>
        <a:p>
          <a:endParaRPr lang="en-US"/>
        </a:p>
      </dgm:t>
    </dgm:pt>
    <dgm:pt modelId="{1B8BE140-AD32-42B0-B0F4-E5DAE75B0576}" type="sibTrans" cxnId="{19C9A5C7-9BF4-4C8E-8ED0-50D54F726142}">
      <dgm:prSet/>
      <dgm:spPr/>
      <dgm:t>
        <a:bodyPr/>
        <a:lstStyle/>
        <a:p>
          <a:endParaRPr lang="en-US"/>
        </a:p>
      </dgm:t>
    </dgm:pt>
    <dgm:pt modelId="{C87FB14E-8C3A-AF49-B8EA-654D01468250}" type="pres">
      <dgm:prSet presAssocID="{3AA468E0-22E9-467E-A378-D34841AFA4D5}" presName="Name0" presStyleCnt="0">
        <dgm:presLayoutVars>
          <dgm:dir/>
          <dgm:resizeHandles val="exact"/>
        </dgm:presLayoutVars>
      </dgm:prSet>
      <dgm:spPr/>
    </dgm:pt>
    <dgm:pt modelId="{B412DF72-B54D-CE47-B016-828E26E4475F}" type="pres">
      <dgm:prSet presAssocID="{CC63A694-8FC4-42FC-9CD6-53C05E4DB606}" presName="node" presStyleLbl="node1" presStyleIdx="0" presStyleCnt="2">
        <dgm:presLayoutVars>
          <dgm:bulletEnabled val="1"/>
        </dgm:presLayoutVars>
      </dgm:prSet>
      <dgm:spPr/>
    </dgm:pt>
    <dgm:pt modelId="{73550DCF-58A0-604A-8788-20713B5A8DF5}" type="pres">
      <dgm:prSet presAssocID="{437C4EDA-599E-414D-9949-9FCBA545AF3E}" presName="sibTrans" presStyleLbl="sibTrans2D1" presStyleIdx="0" presStyleCnt="1"/>
      <dgm:spPr/>
    </dgm:pt>
    <dgm:pt modelId="{8FB20828-AFB7-1E4F-A1AD-101FF8A9428D}" type="pres">
      <dgm:prSet presAssocID="{437C4EDA-599E-414D-9949-9FCBA545AF3E}" presName="connectorText" presStyleLbl="sibTrans2D1" presStyleIdx="0" presStyleCnt="1"/>
      <dgm:spPr/>
    </dgm:pt>
    <dgm:pt modelId="{D1D7E927-944C-5E43-AA4C-D86D98849048}" type="pres">
      <dgm:prSet presAssocID="{CAD1AD9E-5DD8-4F35-9AAB-CC38627BC2D2}" presName="node" presStyleLbl="node1" presStyleIdx="1" presStyleCnt="2">
        <dgm:presLayoutVars>
          <dgm:bulletEnabled val="1"/>
        </dgm:presLayoutVars>
      </dgm:prSet>
      <dgm:spPr/>
    </dgm:pt>
  </dgm:ptLst>
  <dgm:cxnLst>
    <dgm:cxn modelId="{70ECE300-7839-824F-B657-166C37A722C3}" type="presOf" srcId="{437C4EDA-599E-414D-9949-9FCBA545AF3E}" destId="{73550DCF-58A0-604A-8788-20713B5A8DF5}" srcOrd="0" destOrd="0" presId="urn:microsoft.com/office/officeart/2005/8/layout/process1"/>
    <dgm:cxn modelId="{0978761A-1E9A-8C44-8D70-847585780BCF}" type="presOf" srcId="{CC63A694-8FC4-42FC-9CD6-53C05E4DB606}" destId="{B412DF72-B54D-CE47-B016-828E26E4475F}" srcOrd="0" destOrd="0" presId="urn:microsoft.com/office/officeart/2005/8/layout/process1"/>
    <dgm:cxn modelId="{F8F8FF90-1B14-274C-BED5-907385601F4D}" type="presOf" srcId="{3AA468E0-22E9-467E-A378-D34841AFA4D5}" destId="{C87FB14E-8C3A-AF49-B8EA-654D01468250}" srcOrd="0" destOrd="0" presId="urn:microsoft.com/office/officeart/2005/8/layout/process1"/>
    <dgm:cxn modelId="{3C079CAA-E8A0-4900-BC03-B91CFBB9191B}" srcId="{3AA468E0-22E9-467E-A378-D34841AFA4D5}" destId="{CC63A694-8FC4-42FC-9CD6-53C05E4DB606}" srcOrd="0" destOrd="0" parTransId="{042EC5FF-8D4E-44BB-8701-E15387CDECF8}" sibTransId="{437C4EDA-599E-414D-9949-9FCBA545AF3E}"/>
    <dgm:cxn modelId="{510537B2-7421-5D45-BAFC-7CFF36B47DAB}" type="presOf" srcId="{437C4EDA-599E-414D-9949-9FCBA545AF3E}" destId="{8FB20828-AFB7-1E4F-A1AD-101FF8A9428D}" srcOrd="1" destOrd="0" presId="urn:microsoft.com/office/officeart/2005/8/layout/process1"/>
    <dgm:cxn modelId="{19C9A5C7-9BF4-4C8E-8ED0-50D54F726142}" srcId="{3AA468E0-22E9-467E-A378-D34841AFA4D5}" destId="{CAD1AD9E-5DD8-4F35-9AAB-CC38627BC2D2}" srcOrd="1" destOrd="0" parTransId="{1BA53B65-8465-4472-8C6C-7B531685F2B6}" sibTransId="{1B8BE140-AD32-42B0-B0F4-E5DAE75B0576}"/>
    <dgm:cxn modelId="{1CFB9BCB-C377-D54F-9DFA-3F1CBD71259F}" type="presOf" srcId="{CAD1AD9E-5DD8-4F35-9AAB-CC38627BC2D2}" destId="{D1D7E927-944C-5E43-AA4C-D86D98849048}" srcOrd="0" destOrd="0" presId="urn:microsoft.com/office/officeart/2005/8/layout/process1"/>
    <dgm:cxn modelId="{39612D3D-8080-8A44-908B-621CB57DDC80}" type="presParOf" srcId="{C87FB14E-8C3A-AF49-B8EA-654D01468250}" destId="{B412DF72-B54D-CE47-B016-828E26E4475F}" srcOrd="0" destOrd="0" presId="urn:microsoft.com/office/officeart/2005/8/layout/process1"/>
    <dgm:cxn modelId="{B14BAF86-8A9B-0148-9C3A-3E2D5B5A4125}" type="presParOf" srcId="{C87FB14E-8C3A-AF49-B8EA-654D01468250}" destId="{73550DCF-58A0-604A-8788-20713B5A8DF5}" srcOrd="1" destOrd="0" presId="urn:microsoft.com/office/officeart/2005/8/layout/process1"/>
    <dgm:cxn modelId="{253D3AD6-15C2-2E40-A313-47F6689B07F6}" type="presParOf" srcId="{73550DCF-58A0-604A-8788-20713B5A8DF5}" destId="{8FB20828-AFB7-1E4F-A1AD-101FF8A9428D}" srcOrd="0" destOrd="0" presId="urn:microsoft.com/office/officeart/2005/8/layout/process1"/>
    <dgm:cxn modelId="{CCA69C32-DEC4-E74C-8544-A2DA31D74C49}" type="presParOf" srcId="{C87FB14E-8C3A-AF49-B8EA-654D01468250}" destId="{D1D7E927-944C-5E43-AA4C-D86D9884904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2DF72-B54D-CE47-B016-828E26E4475F}">
      <dsp:nvSpPr>
        <dsp:cNvPr id="0" name=""/>
        <dsp:cNvSpPr/>
      </dsp:nvSpPr>
      <dsp:spPr>
        <a:xfrm>
          <a:off x="2053" y="615369"/>
          <a:ext cx="4379788" cy="312059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a:t>La aleatoriedad es un pilar fundamental en el mundo de la criptografía. Es indispensable para generar elementos como las llaves de cifrado, asegurando así que toda la información encriptada se mantenga segura e inaccesible para aquellos que no deberían tener acceso. Si alguien pudiese predecir cómo una llave se ha generado, estaría en la capacidad de recrearla y comprometer la seguridad del sistema.</a:t>
          </a:r>
          <a:endParaRPr lang="en-US" sz="1800" kern="1200"/>
        </a:p>
      </dsp:txBody>
      <dsp:txXfrm>
        <a:off x="93452" y="706768"/>
        <a:ext cx="4196990" cy="2937801"/>
      </dsp:txXfrm>
    </dsp:sp>
    <dsp:sp modelId="{73550DCF-58A0-604A-8788-20713B5A8DF5}">
      <dsp:nvSpPr>
        <dsp:cNvPr id="0" name=""/>
        <dsp:cNvSpPr/>
      </dsp:nvSpPr>
      <dsp:spPr>
        <a:xfrm>
          <a:off x="4819821" y="1632575"/>
          <a:ext cx="928515" cy="108618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19821" y="1849812"/>
        <a:ext cx="649961" cy="651713"/>
      </dsp:txXfrm>
    </dsp:sp>
    <dsp:sp modelId="{D1D7E927-944C-5E43-AA4C-D86D98849048}">
      <dsp:nvSpPr>
        <dsp:cNvPr id="0" name=""/>
        <dsp:cNvSpPr/>
      </dsp:nvSpPr>
      <dsp:spPr>
        <a:xfrm>
          <a:off x="6133757" y="615369"/>
          <a:ext cx="4379788" cy="3120599"/>
        </a:xfrm>
        <a:prstGeom prst="roundRect">
          <a:avLst>
            <a:gd name="adj" fmla="val 10000"/>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a:t>En este sentido, los criptosistemas dependen precisamente de la imprevisibilidad que proporciona la aleatoriedad para construir barreras de seguridad robustas. La configuración inicial o la falta de aleatoriedad suficiente podría llevar a la violación de supuestos de seguridad, por lo que su correcta implementación es clave para mantener los sistemas seguros.</a:t>
          </a:r>
          <a:endParaRPr lang="en-US" sz="1800" kern="1200"/>
        </a:p>
      </dsp:txBody>
      <dsp:txXfrm>
        <a:off x="6225156" y="706768"/>
        <a:ext cx="4196990" cy="29378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A9B64-6D8B-F8CA-96F1-F69581A6B5BC}"/>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0809C448-4DE2-8A7F-EDC4-33B007A7F4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E1C7B439-FBD5-DDED-006A-606FACCE3B5F}"/>
              </a:ext>
            </a:extLst>
          </p:cNvPr>
          <p:cNvSpPr>
            <a:spLocks noGrp="1"/>
          </p:cNvSpPr>
          <p:nvPr>
            <p:ph type="dt" sz="half" idx="10"/>
          </p:nvPr>
        </p:nvSpPr>
        <p:spPr/>
        <p:txBody>
          <a:bodyPr/>
          <a:lstStyle/>
          <a:p>
            <a:fld id="{17181293-3C53-354B-95EE-B417D5D033C4}" type="datetimeFigureOut">
              <a:rPr lang="es-CO" smtClean="0"/>
              <a:t>22/08/25</a:t>
            </a:fld>
            <a:endParaRPr lang="es-CO"/>
          </a:p>
        </p:txBody>
      </p:sp>
      <p:sp>
        <p:nvSpPr>
          <p:cNvPr id="5" name="Marcador de pie de página 4">
            <a:extLst>
              <a:ext uri="{FF2B5EF4-FFF2-40B4-BE49-F238E27FC236}">
                <a16:creationId xmlns:a16="http://schemas.microsoft.com/office/drawing/2014/main" id="{BBBDC96C-49A5-5A6F-4BC6-8FC5758E922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F2F0F44-FD48-D29C-7C75-C3B5E849A8A9}"/>
              </a:ext>
            </a:extLst>
          </p:cNvPr>
          <p:cNvSpPr>
            <a:spLocks noGrp="1"/>
          </p:cNvSpPr>
          <p:nvPr>
            <p:ph type="sldNum" sz="quarter" idx="12"/>
          </p:nvPr>
        </p:nvSpPr>
        <p:spPr/>
        <p:txBody>
          <a:bodyPr/>
          <a:lstStyle/>
          <a:p>
            <a:fld id="{09C05942-6051-4C4D-9069-583D9AAF8618}" type="slidenum">
              <a:rPr lang="es-CO" smtClean="0"/>
              <a:t>‹Nº›</a:t>
            </a:fld>
            <a:endParaRPr lang="es-CO"/>
          </a:p>
        </p:txBody>
      </p:sp>
    </p:spTree>
    <p:extLst>
      <p:ext uri="{BB962C8B-B14F-4D97-AF65-F5344CB8AC3E}">
        <p14:creationId xmlns:p14="http://schemas.microsoft.com/office/powerpoint/2010/main" val="308366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B66810-AFFA-3F5C-20DD-63111A6C0DDC}"/>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1B09F9B3-569F-E605-FDE5-E4D912F56AE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A4A38D5A-CE9C-DC7F-AFE7-8F02C516CAEF}"/>
              </a:ext>
            </a:extLst>
          </p:cNvPr>
          <p:cNvSpPr>
            <a:spLocks noGrp="1"/>
          </p:cNvSpPr>
          <p:nvPr>
            <p:ph type="dt" sz="half" idx="10"/>
          </p:nvPr>
        </p:nvSpPr>
        <p:spPr/>
        <p:txBody>
          <a:bodyPr/>
          <a:lstStyle/>
          <a:p>
            <a:fld id="{17181293-3C53-354B-95EE-B417D5D033C4}" type="datetimeFigureOut">
              <a:rPr lang="es-CO" smtClean="0"/>
              <a:t>22/08/25</a:t>
            </a:fld>
            <a:endParaRPr lang="es-CO"/>
          </a:p>
        </p:txBody>
      </p:sp>
      <p:sp>
        <p:nvSpPr>
          <p:cNvPr id="5" name="Marcador de pie de página 4">
            <a:extLst>
              <a:ext uri="{FF2B5EF4-FFF2-40B4-BE49-F238E27FC236}">
                <a16:creationId xmlns:a16="http://schemas.microsoft.com/office/drawing/2014/main" id="{B27EE582-E485-B36C-60CF-8CC806B0788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A3CFF3F-6E4C-8380-3522-9278C5301F8A}"/>
              </a:ext>
            </a:extLst>
          </p:cNvPr>
          <p:cNvSpPr>
            <a:spLocks noGrp="1"/>
          </p:cNvSpPr>
          <p:nvPr>
            <p:ph type="sldNum" sz="quarter" idx="12"/>
          </p:nvPr>
        </p:nvSpPr>
        <p:spPr/>
        <p:txBody>
          <a:bodyPr/>
          <a:lstStyle/>
          <a:p>
            <a:fld id="{09C05942-6051-4C4D-9069-583D9AAF8618}" type="slidenum">
              <a:rPr lang="es-CO" smtClean="0"/>
              <a:t>‹Nº›</a:t>
            </a:fld>
            <a:endParaRPr lang="es-CO"/>
          </a:p>
        </p:txBody>
      </p:sp>
    </p:spTree>
    <p:extLst>
      <p:ext uri="{BB962C8B-B14F-4D97-AF65-F5344CB8AC3E}">
        <p14:creationId xmlns:p14="http://schemas.microsoft.com/office/powerpoint/2010/main" val="270701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5213CFE-5E24-91FE-7817-55355A602C0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FA37ECCA-09FF-768B-16A3-83A9C882485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A339BD5F-96EC-0009-5258-721690E8E886}"/>
              </a:ext>
            </a:extLst>
          </p:cNvPr>
          <p:cNvSpPr>
            <a:spLocks noGrp="1"/>
          </p:cNvSpPr>
          <p:nvPr>
            <p:ph type="dt" sz="half" idx="10"/>
          </p:nvPr>
        </p:nvSpPr>
        <p:spPr/>
        <p:txBody>
          <a:bodyPr/>
          <a:lstStyle/>
          <a:p>
            <a:fld id="{17181293-3C53-354B-95EE-B417D5D033C4}" type="datetimeFigureOut">
              <a:rPr lang="es-CO" smtClean="0"/>
              <a:t>22/08/25</a:t>
            </a:fld>
            <a:endParaRPr lang="es-CO"/>
          </a:p>
        </p:txBody>
      </p:sp>
      <p:sp>
        <p:nvSpPr>
          <p:cNvPr id="5" name="Marcador de pie de página 4">
            <a:extLst>
              <a:ext uri="{FF2B5EF4-FFF2-40B4-BE49-F238E27FC236}">
                <a16:creationId xmlns:a16="http://schemas.microsoft.com/office/drawing/2014/main" id="{7F758067-1D89-ABAD-7859-BC2B08B8FD9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1850A70-52C6-4DF3-8FD7-F0FF3B98CB85}"/>
              </a:ext>
            </a:extLst>
          </p:cNvPr>
          <p:cNvSpPr>
            <a:spLocks noGrp="1"/>
          </p:cNvSpPr>
          <p:nvPr>
            <p:ph type="sldNum" sz="quarter" idx="12"/>
          </p:nvPr>
        </p:nvSpPr>
        <p:spPr/>
        <p:txBody>
          <a:bodyPr/>
          <a:lstStyle/>
          <a:p>
            <a:fld id="{09C05942-6051-4C4D-9069-583D9AAF8618}" type="slidenum">
              <a:rPr lang="es-CO" smtClean="0"/>
              <a:t>‹Nº›</a:t>
            </a:fld>
            <a:endParaRPr lang="es-CO"/>
          </a:p>
        </p:txBody>
      </p:sp>
    </p:spTree>
    <p:extLst>
      <p:ext uri="{BB962C8B-B14F-4D97-AF65-F5344CB8AC3E}">
        <p14:creationId xmlns:p14="http://schemas.microsoft.com/office/powerpoint/2010/main" val="349665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10840-E627-9FFF-2BCD-4B06FA2D7C93}"/>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03F751CB-CBE1-BEE0-F18E-D4DD216FBD5A}"/>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16A3CC5E-693C-6571-5DCB-E56D568C4B0C}"/>
              </a:ext>
            </a:extLst>
          </p:cNvPr>
          <p:cNvSpPr>
            <a:spLocks noGrp="1"/>
          </p:cNvSpPr>
          <p:nvPr>
            <p:ph type="dt" sz="half" idx="10"/>
          </p:nvPr>
        </p:nvSpPr>
        <p:spPr/>
        <p:txBody>
          <a:bodyPr/>
          <a:lstStyle/>
          <a:p>
            <a:fld id="{17181293-3C53-354B-95EE-B417D5D033C4}" type="datetimeFigureOut">
              <a:rPr lang="es-CO" smtClean="0"/>
              <a:t>22/08/25</a:t>
            </a:fld>
            <a:endParaRPr lang="es-CO"/>
          </a:p>
        </p:txBody>
      </p:sp>
      <p:sp>
        <p:nvSpPr>
          <p:cNvPr id="5" name="Marcador de pie de página 4">
            <a:extLst>
              <a:ext uri="{FF2B5EF4-FFF2-40B4-BE49-F238E27FC236}">
                <a16:creationId xmlns:a16="http://schemas.microsoft.com/office/drawing/2014/main" id="{81D41EBA-4F51-E9E1-E806-59EE3107955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5023226-5E46-8C0B-4DF4-2899E40134AB}"/>
              </a:ext>
            </a:extLst>
          </p:cNvPr>
          <p:cNvSpPr>
            <a:spLocks noGrp="1"/>
          </p:cNvSpPr>
          <p:nvPr>
            <p:ph type="sldNum" sz="quarter" idx="12"/>
          </p:nvPr>
        </p:nvSpPr>
        <p:spPr/>
        <p:txBody>
          <a:bodyPr/>
          <a:lstStyle/>
          <a:p>
            <a:fld id="{09C05942-6051-4C4D-9069-583D9AAF8618}" type="slidenum">
              <a:rPr lang="es-CO" smtClean="0"/>
              <a:t>‹Nº›</a:t>
            </a:fld>
            <a:endParaRPr lang="es-CO"/>
          </a:p>
        </p:txBody>
      </p:sp>
    </p:spTree>
    <p:extLst>
      <p:ext uri="{BB962C8B-B14F-4D97-AF65-F5344CB8AC3E}">
        <p14:creationId xmlns:p14="http://schemas.microsoft.com/office/powerpoint/2010/main" val="142703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2411-1790-34EB-BF8A-20DEEA66D117}"/>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CC3F10F4-B439-8C36-348A-2243AF5C0C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45BC3AF-63E7-DA84-B25B-55F8D89240EB}"/>
              </a:ext>
            </a:extLst>
          </p:cNvPr>
          <p:cNvSpPr>
            <a:spLocks noGrp="1"/>
          </p:cNvSpPr>
          <p:nvPr>
            <p:ph type="dt" sz="half" idx="10"/>
          </p:nvPr>
        </p:nvSpPr>
        <p:spPr/>
        <p:txBody>
          <a:bodyPr/>
          <a:lstStyle/>
          <a:p>
            <a:fld id="{17181293-3C53-354B-95EE-B417D5D033C4}" type="datetimeFigureOut">
              <a:rPr lang="es-CO" smtClean="0"/>
              <a:t>22/08/25</a:t>
            </a:fld>
            <a:endParaRPr lang="es-CO"/>
          </a:p>
        </p:txBody>
      </p:sp>
      <p:sp>
        <p:nvSpPr>
          <p:cNvPr id="5" name="Marcador de pie de página 4">
            <a:extLst>
              <a:ext uri="{FF2B5EF4-FFF2-40B4-BE49-F238E27FC236}">
                <a16:creationId xmlns:a16="http://schemas.microsoft.com/office/drawing/2014/main" id="{41992455-A5BC-DE09-A927-2BE4A5F53EA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B297423-254A-EEF1-D95A-A2EF4794CF55}"/>
              </a:ext>
            </a:extLst>
          </p:cNvPr>
          <p:cNvSpPr>
            <a:spLocks noGrp="1"/>
          </p:cNvSpPr>
          <p:nvPr>
            <p:ph type="sldNum" sz="quarter" idx="12"/>
          </p:nvPr>
        </p:nvSpPr>
        <p:spPr/>
        <p:txBody>
          <a:bodyPr/>
          <a:lstStyle/>
          <a:p>
            <a:fld id="{09C05942-6051-4C4D-9069-583D9AAF8618}" type="slidenum">
              <a:rPr lang="es-CO" smtClean="0"/>
              <a:t>‹Nº›</a:t>
            </a:fld>
            <a:endParaRPr lang="es-CO"/>
          </a:p>
        </p:txBody>
      </p:sp>
    </p:spTree>
    <p:extLst>
      <p:ext uri="{BB962C8B-B14F-4D97-AF65-F5344CB8AC3E}">
        <p14:creationId xmlns:p14="http://schemas.microsoft.com/office/powerpoint/2010/main" val="59604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B309F-8481-4728-EB4D-9BE48065BE90}"/>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021EA06E-02B8-5B28-C1FE-FB518E39237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B9D715EB-CE3D-EC82-2BE4-8621B1C76444}"/>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84E4C05B-2CF2-3C1C-5CC8-3758FED5C97A}"/>
              </a:ext>
            </a:extLst>
          </p:cNvPr>
          <p:cNvSpPr>
            <a:spLocks noGrp="1"/>
          </p:cNvSpPr>
          <p:nvPr>
            <p:ph type="dt" sz="half" idx="10"/>
          </p:nvPr>
        </p:nvSpPr>
        <p:spPr/>
        <p:txBody>
          <a:bodyPr/>
          <a:lstStyle/>
          <a:p>
            <a:fld id="{17181293-3C53-354B-95EE-B417D5D033C4}" type="datetimeFigureOut">
              <a:rPr lang="es-CO" smtClean="0"/>
              <a:t>22/08/25</a:t>
            </a:fld>
            <a:endParaRPr lang="es-CO"/>
          </a:p>
        </p:txBody>
      </p:sp>
      <p:sp>
        <p:nvSpPr>
          <p:cNvPr id="6" name="Marcador de pie de página 5">
            <a:extLst>
              <a:ext uri="{FF2B5EF4-FFF2-40B4-BE49-F238E27FC236}">
                <a16:creationId xmlns:a16="http://schemas.microsoft.com/office/drawing/2014/main" id="{FDD00C41-320D-6A6D-14A9-990FB7CBD65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AA74CA1-9DD5-CB82-EABC-D6F6A7B57112}"/>
              </a:ext>
            </a:extLst>
          </p:cNvPr>
          <p:cNvSpPr>
            <a:spLocks noGrp="1"/>
          </p:cNvSpPr>
          <p:nvPr>
            <p:ph type="sldNum" sz="quarter" idx="12"/>
          </p:nvPr>
        </p:nvSpPr>
        <p:spPr/>
        <p:txBody>
          <a:bodyPr/>
          <a:lstStyle/>
          <a:p>
            <a:fld id="{09C05942-6051-4C4D-9069-583D9AAF8618}" type="slidenum">
              <a:rPr lang="es-CO" smtClean="0"/>
              <a:t>‹Nº›</a:t>
            </a:fld>
            <a:endParaRPr lang="es-CO"/>
          </a:p>
        </p:txBody>
      </p:sp>
    </p:spTree>
    <p:extLst>
      <p:ext uri="{BB962C8B-B14F-4D97-AF65-F5344CB8AC3E}">
        <p14:creationId xmlns:p14="http://schemas.microsoft.com/office/powerpoint/2010/main" val="353462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BD3C2-016F-7E2C-5A6D-32FEBCD82DA3}"/>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19F7C9FB-F81C-A1E2-ED58-C2F7F51FBB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651457EB-30BF-C3ED-A482-92B94135F3D0}"/>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D7E7CBD1-3258-382A-4820-C4D1E3CF5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CB3EA3A7-E5E4-0122-BC71-0D84D0099C1D}"/>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7C507619-BA1E-7B0F-EF3D-B59110E08EEC}"/>
              </a:ext>
            </a:extLst>
          </p:cNvPr>
          <p:cNvSpPr>
            <a:spLocks noGrp="1"/>
          </p:cNvSpPr>
          <p:nvPr>
            <p:ph type="dt" sz="half" idx="10"/>
          </p:nvPr>
        </p:nvSpPr>
        <p:spPr/>
        <p:txBody>
          <a:bodyPr/>
          <a:lstStyle/>
          <a:p>
            <a:fld id="{17181293-3C53-354B-95EE-B417D5D033C4}" type="datetimeFigureOut">
              <a:rPr lang="es-CO" smtClean="0"/>
              <a:t>22/08/25</a:t>
            </a:fld>
            <a:endParaRPr lang="es-CO"/>
          </a:p>
        </p:txBody>
      </p:sp>
      <p:sp>
        <p:nvSpPr>
          <p:cNvPr id="8" name="Marcador de pie de página 7">
            <a:extLst>
              <a:ext uri="{FF2B5EF4-FFF2-40B4-BE49-F238E27FC236}">
                <a16:creationId xmlns:a16="http://schemas.microsoft.com/office/drawing/2014/main" id="{F4B058C4-585C-E9D0-FAA1-90CB4D0A597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55564CC-9FA7-E85A-C571-DF691F772BCD}"/>
              </a:ext>
            </a:extLst>
          </p:cNvPr>
          <p:cNvSpPr>
            <a:spLocks noGrp="1"/>
          </p:cNvSpPr>
          <p:nvPr>
            <p:ph type="sldNum" sz="quarter" idx="12"/>
          </p:nvPr>
        </p:nvSpPr>
        <p:spPr/>
        <p:txBody>
          <a:bodyPr/>
          <a:lstStyle/>
          <a:p>
            <a:fld id="{09C05942-6051-4C4D-9069-583D9AAF8618}" type="slidenum">
              <a:rPr lang="es-CO" smtClean="0"/>
              <a:t>‹Nº›</a:t>
            </a:fld>
            <a:endParaRPr lang="es-CO"/>
          </a:p>
        </p:txBody>
      </p:sp>
    </p:spTree>
    <p:extLst>
      <p:ext uri="{BB962C8B-B14F-4D97-AF65-F5344CB8AC3E}">
        <p14:creationId xmlns:p14="http://schemas.microsoft.com/office/powerpoint/2010/main" val="408461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A06A9-D22C-774D-3627-584B7A4D0B6F}"/>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5C3A9219-6CDB-D15F-6F80-B5FB096C10A4}"/>
              </a:ext>
            </a:extLst>
          </p:cNvPr>
          <p:cNvSpPr>
            <a:spLocks noGrp="1"/>
          </p:cNvSpPr>
          <p:nvPr>
            <p:ph type="dt" sz="half" idx="10"/>
          </p:nvPr>
        </p:nvSpPr>
        <p:spPr/>
        <p:txBody>
          <a:bodyPr/>
          <a:lstStyle/>
          <a:p>
            <a:fld id="{17181293-3C53-354B-95EE-B417D5D033C4}" type="datetimeFigureOut">
              <a:rPr lang="es-CO" smtClean="0"/>
              <a:t>22/08/25</a:t>
            </a:fld>
            <a:endParaRPr lang="es-CO"/>
          </a:p>
        </p:txBody>
      </p:sp>
      <p:sp>
        <p:nvSpPr>
          <p:cNvPr id="4" name="Marcador de pie de página 3">
            <a:extLst>
              <a:ext uri="{FF2B5EF4-FFF2-40B4-BE49-F238E27FC236}">
                <a16:creationId xmlns:a16="http://schemas.microsoft.com/office/drawing/2014/main" id="{BE6CEC71-D2A6-B61D-6B55-72FF9BCEC15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E27B4A2-4CF7-FB54-B087-A4C71E2C2B3F}"/>
              </a:ext>
            </a:extLst>
          </p:cNvPr>
          <p:cNvSpPr>
            <a:spLocks noGrp="1"/>
          </p:cNvSpPr>
          <p:nvPr>
            <p:ph type="sldNum" sz="quarter" idx="12"/>
          </p:nvPr>
        </p:nvSpPr>
        <p:spPr/>
        <p:txBody>
          <a:bodyPr/>
          <a:lstStyle/>
          <a:p>
            <a:fld id="{09C05942-6051-4C4D-9069-583D9AAF8618}" type="slidenum">
              <a:rPr lang="es-CO" smtClean="0"/>
              <a:t>‹Nº›</a:t>
            </a:fld>
            <a:endParaRPr lang="es-CO"/>
          </a:p>
        </p:txBody>
      </p:sp>
    </p:spTree>
    <p:extLst>
      <p:ext uri="{BB962C8B-B14F-4D97-AF65-F5344CB8AC3E}">
        <p14:creationId xmlns:p14="http://schemas.microsoft.com/office/powerpoint/2010/main" val="369661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E3AC0BF-C8D7-0403-4252-82DC672AC846}"/>
              </a:ext>
            </a:extLst>
          </p:cNvPr>
          <p:cNvSpPr>
            <a:spLocks noGrp="1"/>
          </p:cNvSpPr>
          <p:nvPr>
            <p:ph type="dt" sz="half" idx="10"/>
          </p:nvPr>
        </p:nvSpPr>
        <p:spPr/>
        <p:txBody>
          <a:bodyPr/>
          <a:lstStyle/>
          <a:p>
            <a:fld id="{17181293-3C53-354B-95EE-B417D5D033C4}" type="datetimeFigureOut">
              <a:rPr lang="es-CO" smtClean="0"/>
              <a:t>22/08/25</a:t>
            </a:fld>
            <a:endParaRPr lang="es-CO"/>
          </a:p>
        </p:txBody>
      </p:sp>
      <p:sp>
        <p:nvSpPr>
          <p:cNvPr id="3" name="Marcador de pie de página 2">
            <a:extLst>
              <a:ext uri="{FF2B5EF4-FFF2-40B4-BE49-F238E27FC236}">
                <a16:creationId xmlns:a16="http://schemas.microsoft.com/office/drawing/2014/main" id="{E1FE7C13-9320-E2C9-8D1E-84103AAA2A7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28EE2F6-57DB-3249-E40F-775E98F34B72}"/>
              </a:ext>
            </a:extLst>
          </p:cNvPr>
          <p:cNvSpPr>
            <a:spLocks noGrp="1"/>
          </p:cNvSpPr>
          <p:nvPr>
            <p:ph type="sldNum" sz="quarter" idx="12"/>
          </p:nvPr>
        </p:nvSpPr>
        <p:spPr/>
        <p:txBody>
          <a:bodyPr/>
          <a:lstStyle/>
          <a:p>
            <a:fld id="{09C05942-6051-4C4D-9069-583D9AAF8618}" type="slidenum">
              <a:rPr lang="es-CO" smtClean="0"/>
              <a:t>‹Nº›</a:t>
            </a:fld>
            <a:endParaRPr lang="es-CO"/>
          </a:p>
        </p:txBody>
      </p:sp>
    </p:spTree>
    <p:extLst>
      <p:ext uri="{BB962C8B-B14F-4D97-AF65-F5344CB8AC3E}">
        <p14:creationId xmlns:p14="http://schemas.microsoft.com/office/powerpoint/2010/main" val="239250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657815-5742-D823-97D0-84B941765BD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BF572690-D250-9681-FDF1-A47219559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C2A02AAF-0062-6936-5025-B92B038D6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50B85C3-BE0C-0726-9046-7A20DD56D613}"/>
              </a:ext>
            </a:extLst>
          </p:cNvPr>
          <p:cNvSpPr>
            <a:spLocks noGrp="1"/>
          </p:cNvSpPr>
          <p:nvPr>
            <p:ph type="dt" sz="half" idx="10"/>
          </p:nvPr>
        </p:nvSpPr>
        <p:spPr/>
        <p:txBody>
          <a:bodyPr/>
          <a:lstStyle/>
          <a:p>
            <a:fld id="{17181293-3C53-354B-95EE-B417D5D033C4}" type="datetimeFigureOut">
              <a:rPr lang="es-CO" smtClean="0"/>
              <a:t>22/08/25</a:t>
            </a:fld>
            <a:endParaRPr lang="es-CO"/>
          </a:p>
        </p:txBody>
      </p:sp>
      <p:sp>
        <p:nvSpPr>
          <p:cNvPr id="6" name="Marcador de pie de página 5">
            <a:extLst>
              <a:ext uri="{FF2B5EF4-FFF2-40B4-BE49-F238E27FC236}">
                <a16:creationId xmlns:a16="http://schemas.microsoft.com/office/drawing/2014/main" id="{4DB9CD80-6706-CF7B-ECB2-977620A2F37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E349399-F60A-6C9D-93B8-B4D004CE21D3}"/>
              </a:ext>
            </a:extLst>
          </p:cNvPr>
          <p:cNvSpPr>
            <a:spLocks noGrp="1"/>
          </p:cNvSpPr>
          <p:nvPr>
            <p:ph type="sldNum" sz="quarter" idx="12"/>
          </p:nvPr>
        </p:nvSpPr>
        <p:spPr/>
        <p:txBody>
          <a:bodyPr/>
          <a:lstStyle/>
          <a:p>
            <a:fld id="{09C05942-6051-4C4D-9069-583D9AAF8618}" type="slidenum">
              <a:rPr lang="es-CO" smtClean="0"/>
              <a:t>‹Nº›</a:t>
            </a:fld>
            <a:endParaRPr lang="es-CO"/>
          </a:p>
        </p:txBody>
      </p:sp>
    </p:spTree>
    <p:extLst>
      <p:ext uri="{BB962C8B-B14F-4D97-AF65-F5344CB8AC3E}">
        <p14:creationId xmlns:p14="http://schemas.microsoft.com/office/powerpoint/2010/main" val="172460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74B61C-3A0B-16C8-D22D-8FEED955444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894F5A40-A3D6-48AB-7E61-8BF444069A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5A72830-9BC7-C0B9-B14D-91771CB14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CF9708B-E3A7-36B1-C793-C70952170EE8}"/>
              </a:ext>
            </a:extLst>
          </p:cNvPr>
          <p:cNvSpPr>
            <a:spLocks noGrp="1"/>
          </p:cNvSpPr>
          <p:nvPr>
            <p:ph type="dt" sz="half" idx="10"/>
          </p:nvPr>
        </p:nvSpPr>
        <p:spPr/>
        <p:txBody>
          <a:bodyPr/>
          <a:lstStyle/>
          <a:p>
            <a:fld id="{17181293-3C53-354B-95EE-B417D5D033C4}" type="datetimeFigureOut">
              <a:rPr lang="es-CO" smtClean="0"/>
              <a:t>22/08/25</a:t>
            </a:fld>
            <a:endParaRPr lang="es-CO"/>
          </a:p>
        </p:txBody>
      </p:sp>
      <p:sp>
        <p:nvSpPr>
          <p:cNvPr id="6" name="Marcador de pie de página 5">
            <a:extLst>
              <a:ext uri="{FF2B5EF4-FFF2-40B4-BE49-F238E27FC236}">
                <a16:creationId xmlns:a16="http://schemas.microsoft.com/office/drawing/2014/main" id="{CECAEB5E-3C2E-1AC7-382E-4B52F6A786A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1FF134A-1330-E657-1E40-623400AC37F2}"/>
              </a:ext>
            </a:extLst>
          </p:cNvPr>
          <p:cNvSpPr>
            <a:spLocks noGrp="1"/>
          </p:cNvSpPr>
          <p:nvPr>
            <p:ph type="sldNum" sz="quarter" idx="12"/>
          </p:nvPr>
        </p:nvSpPr>
        <p:spPr/>
        <p:txBody>
          <a:bodyPr/>
          <a:lstStyle/>
          <a:p>
            <a:fld id="{09C05942-6051-4C4D-9069-583D9AAF8618}" type="slidenum">
              <a:rPr lang="es-CO" smtClean="0"/>
              <a:t>‹Nº›</a:t>
            </a:fld>
            <a:endParaRPr lang="es-CO"/>
          </a:p>
        </p:txBody>
      </p:sp>
    </p:spTree>
    <p:extLst>
      <p:ext uri="{BB962C8B-B14F-4D97-AF65-F5344CB8AC3E}">
        <p14:creationId xmlns:p14="http://schemas.microsoft.com/office/powerpoint/2010/main" val="337734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8C7259-873E-5AA9-F3E1-A0717C20D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77DF6F65-FD7D-C730-2C91-B368E42CD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60CF6D1B-ECA8-7B35-0B7C-63A38ABD91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181293-3C53-354B-95EE-B417D5D033C4}" type="datetimeFigureOut">
              <a:rPr lang="es-CO" smtClean="0"/>
              <a:t>22/08/25</a:t>
            </a:fld>
            <a:endParaRPr lang="es-CO"/>
          </a:p>
        </p:txBody>
      </p:sp>
      <p:sp>
        <p:nvSpPr>
          <p:cNvPr id="5" name="Marcador de pie de página 4">
            <a:extLst>
              <a:ext uri="{FF2B5EF4-FFF2-40B4-BE49-F238E27FC236}">
                <a16:creationId xmlns:a16="http://schemas.microsoft.com/office/drawing/2014/main" id="{24E523D3-A12E-58C4-2AA3-59C02C73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2C483B64-7415-5A80-A4EA-5B211BF53E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C05942-6051-4C4D-9069-583D9AAF8618}" type="slidenum">
              <a:rPr lang="es-CO" smtClean="0"/>
              <a:t>‹Nº›</a:t>
            </a:fld>
            <a:endParaRPr lang="es-CO"/>
          </a:p>
        </p:txBody>
      </p:sp>
    </p:spTree>
    <p:extLst>
      <p:ext uri="{BB962C8B-B14F-4D97-AF65-F5344CB8AC3E}">
        <p14:creationId xmlns:p14="http://schemas.microsoft.com/office/powerpoint/2010/main" val="2891156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tylesuxx.github.io/steganograph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ideo" Target="https://www.youtube.com/embed/FlIG3TvQCBQ?feature=oembed" TargetMode="Externa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video" Target="https://www.youtube.com/embed/KJ4uS8YsO0U?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SlSmI18T2Ns?feature=oembed"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SABWZJFeqNw?feature=oembed"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it9suW1HN3Q?feature=oembed"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SlSmI18T2Ns?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raft alphabet on a black surface">
            <a:extLst>
              <a:ext uri="{FF2B5EF4-FFF2-40B4-BE49-F238E27FC236}">
                <a16:creationId xmlns:a16="http://schemas.microsoft.com/office/drawing/2014/main" id="{68DEF425-6BBB-3E6D-FE08-C3577FF46E5C}"/>
              </a:ext>
            </a:extLst>
          </p:cNvPr>
          <p:cNvPicPr>
            <a:picLocks noChangeAspect="1"/>
          </p:cNvPicPr>
          <p:nvPr/>
        </p:nvPicPr>
        <p:blipFill>
          <a:blip r:embed="rId2"/>
          <a:srcRect r="15627" b="-1"/>
          <a:stretch>
            <a:fillRect/>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E0C6A58-86AC-A488-45A1-983BD8714E3F}"/>
              </a:ext>
            </a:extLst>
          </p:cNvPr>
          <p:cNvSpPr>
            <a:spLocks noGrp="1"/>
          </p:cNvSpPr>
          <p:nvPr>
            <p:ph type="ctrTitle"/>
          </p:nvPr>
        </p:nvSpPr>
        <p:spPr>
          <a:xfrm>
            <a:off x="477981" y="1122363"/>
            <a:ext cx="4023360" cy="3204134"/>
          </a:xfrm>
        </p:spPr>
        <p:txBody>
          <a:bodyPr anchor="b">
            <a:normAutofit/>
          </a:bodyPr>
          <a:lstStyle/>
          <a:p>
            <a:pPr algn="l"/>
            <a:r>
              <a:rPr lang="es-CO" sz="4400">
                <a:solidFill>
                  <a:schemeClr val="bg1"/>
                </a:solidFill>
              </a:rPr>
              <a:t>Herramientas y Aplicaciones: Criptografía, Hash, Esteganografía</a:t>
            </a:r>
          </a:p>
        </p:txBody>
      </p:sp>
      <p:sp>
        <p:nvSpPr>
          <p:cNvPr id="3" name="Subtítulo 2">
            <a:extLst>
              <a:ext uri="{FF2B5EF4-FFF2-40B4-BE49-F238E27FC236}">
                <a16:creationId xmlns:a16="http://schemas.microsoft.com/office/drawing/2014/main" id="{3A6B585D-41E6-1F38-894A-8C444318F411}"/>
              </a:ext>
            </a:extLst>
          </p:cNvPr>
          <p:cNvSpPr>
            <a:spLocks noGrp="1"/>
          </p:cNvSpPr>
          <p:nvPr>
            <p:ph type="subTitle" idx="1"/>
          </p:nvPr>
        </p:nvSpPr>
        <p:spPr>
          <a:xfrm>
            <a:off x="477980" y="4872922"/>
            <a:ext cx="4023359" cy="1208141"/>
          </a:xfrm>
        </p:spPr>
        <p:txBody>
          <a:bodyPr>
            <a:normAutofit/>
          </a:bodyPr>
          <a:lstStyle/>
          <a:p>
            <a:pPr algn="l"/>
            <a:endParaRPr lang="es-CO" sz="2000">
              <a:solidFill>
                <a:schemeClr val="bg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6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B4731E61-69DB-86A2-A92A-5F8BAE8739C9}"/>
              </a:ext>
            </a:extLst>
          </p:cNvPr>
          <p:cNvSpPr>
            <a:spLocks noGrp="1"/>
          </p:cNvSpPr>
          <p:nvPr>
            <p:ph type="title"/>
          </p:nvPr>
        </p:nvSpPr>
        <p:spPr>
          <a:xfrm>
            <a:off x="1014141" y="1450655"/>
            <a:ext cx="3932030" cy="3956690"/>
          </a:xfrm>
        </p:spPr>
        <p:txBody>
          <a:bodyPr anchor="ctr">
            <a:normAutofit/>
          </a:bodyPr>
          <a:lstStyle/>
          <a:p>
            <a:r>
              <a:rPr lang="es-CO" sz="5600" b="1">
                <a:solidFill>
                  <a:schemeClr val="bg1"/>
                </a:solidFill>
              </a:rPr>
              <a:t>Diferencias clave con la criptografía</a:t>
            </a:r>
            <a:endParaRPr lang="es-CO" sz="5600">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2EA3254-E6D4-0C38-409A-14C726BF0FED}"/>
              </a:ext>
            </a:extLst>
          </p:cNvPr>
          <p:cNvSpPr>
            <a:spLocks noGrp="1"/>
          </p:cNvSpPr>
          <p:nvPr>
            <p:ph idx="1"/>
          </p:nvPr>
        </p:nvSpPr>
        <p:spPr>
          <a:xfrm>
            <a:off x="6096000" y="1108061"/>
            <a:ext cx="5008901" cy="4571972"/>
          </a:xfrm>
        </p:spPr>
        <p:txBody>
          <a:bodyPr anchor="ctr">
            <a:normAutofit/>
          </a:bodyPr>
          <a:lstStyle/>
          <a:p>
            <a:r>
              <a:rPr lang="es-CO" sz="2000" b="1">
                <a:solidFill>
                  <a:schemeClr val="bg1"/>
                </a:solidFill>
              </a:rPr>
              <a:t>Principio básico</a:t>
            </a:r>
            <a:r>
              <a:rPr lang="es-CO" sz="2000">
                <a:solidFill>
                  <a:schemeClr val="bg1"/>
                </a:solidFill>
              </a:rPr>
              <a:t>: en la criptografía, las garantías de seguridad se basan en principios matemáticos, mientras que en la esteganografía dependen de las técnicas de ocultación usadas.</a:t>
            </a:r>
          </a:p>
          <a:p>
            <a:r>
              <a:rPr lang="es-CO" sz="2000" b="1">
                <a:solidFill>
                  <a:schemeClr val="bg1"/>
                </a:solidFill>
              </a:rPr>
              <a:t>Objetivo</a:t>
            </a:r>
            <a:r>
              <a:rPr lang="es-CO" sz="2000">
                <a:solidFill>
                  <a:schemeClr val="bg1"/>
                </a:solidFill>
              </a:rPr>
              <a:t>: la criptografía busca hacer la información indescifrable; la esteganografía, meramente difícil de detectar.</a:t>
            </a:r>
          </a:p>
          <a:p>
            <a:r>
              <a:rPr lang="es-CO" sz="2000" b="1">
                <a:solidFill>
                  <a:schemeClr val="bg1"/>
                </a:solidFill>
              </a:rPr>
              <a:t>Seguridad</a:t>
            </a:r>
            <a:r>
              <a:rPr lang="es-CO" sz="2000">
                <a:solidFill>
                  <a:schemeClr val="bg1"/>
                </a:solidFill>
              </a:rPr>
              <a:t>: aunque una imagen puede pasar desapercibida, si alguien conoce el método de esteganografía usado, podría potencialmente revelar el mensaje escondido.</a:t>
            </a:r>
          </a:p>
        </p:txBody>
      </p:sp>
    </p:spTree>
    <p:extLst>
      <p:ext uri="{BB962C8B-B14F-4D97-AF65-F5344CB8AC3E}">
        <p14:creationId xmlns:p14="http://schemas.microsoft.com/office/powerpoint/2010/main" val="8430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EA50E53A-8CC7-1B8F-0041-BF6EDECB9D15}"/>
              </a:ext>
            </a:extLst>
          </p:cNvPr>
          <p:cNvSpPr>
            <a:spLocks noGrp="1"/>
          </p:cNvSpPr>
          <p:nvPr>
            <p:ph type="title"/>
          </p:nvPr>
        </p:nvSpPr>
        <p:spPr>
          <a:xfrm>
            <a:off x="838200" y="669925"/>
            <a:ext cx="4508946" cy="1325563"/>
          </a:xfrm>
        </p:spPr>
        <p:txBody>
          <a:bodyPr anchor="b">
            <a:normAutofit/>
          </a:bodyPr>
          <a:lstStyle/>
          <a:p>
            <a:pPr algn="r"/>
            <a:r>
              <a:rPr lang="es-CO" sz="2800">
                <a:solidFill>
                  <a:schemeClr val="bg1"/>
                </a:solidFill>
              </a:rPr>
              <a:t>Vulnerabilidades potenciales y dependencias en la seguridad</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A2B4F9C8-B400-6ABF-2491-EED476E5B4C6}"/>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La seguridad basada en la oscuridad, como la esteganografía, es clasificada en el CWE como una vulnerabilidad potencial. Significa que si un atacante obtiene conocimiento de los algoritmos utilizados para esconder la información, podría violar las garantías de seguridad del sistema. Esto resalta la importancia de no depender únicamente de la ofuscación como medida de seguridad, y de considerar la criptografía con su robustez matemática como un enfoque más seguro.</a:t>
            </a:r>
          </a:p>
          <a:p>
            <a:pPr marL="0" indent="0">
              <a:buNone/>
            </a:pPr>
            <a:endParaRPr lang="es-CO" sz="2000">
              <a:solidFill>
                <a:schemeClr val="bg1"/>
              </a:solidFill>
            </a:endParaRPr>
          </a:p>
          <a:p>
            <a:pPr marL="0" indent="0">
              <a:buNone/>
            </a:pPr>
            <a:r>
              <a:rPr lang="es-CO" sz="2000">
                <a:solidFill>
                  <a:schemeClr val="bg1"/>
                </a:solidFill>
                <a:hlinkClick r:id="rId2"/>
              </a:rPr>
              <a:t>https://stylesuxx.github.io/steganography/</a:t>
            </a:r>
            <a:endParaRPr lang="es-CO"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824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12074AB-A7D1-8CD9-655C-0F426CD13893}"/>
              </a:ext>
            </a:extLst>
          </p:cNvPr>
          <p:cNvSpPr>
            <a:spLocks noGrp="1"/>
          </p:cNvSpPr>
          <p:nvPr>
            <p:ph type="title"/>
          </p:nvPr>
        </p:nvSpPr>
        <p:spPr>
          <a:xfrm>
            <a:off x="3501896" y="1271675"/>
            <a:ext cx="5505441" cy="2387600"/>
          </a:xfrm>
        </p:spPr>
        <p:txBody>
          <a:bodyPr vert="horz" lIns="91440" tIns="45720" rIns="91440" bIns="45720" rtlCol="0" anchor="b">
            <a:normAutofit/>
          </a:bodyPr>
          <a:lstStyle/>
          <a:p>
            <a:pPr algn="ctr"/>
            <a:r>
              <a:rPr lang="en-US" sz="4200" kern="1200">
                <a:solidFill>
                  <a:schemeClr val="bg1"/>
                </a:solidFill>
                <a:latin typeface="+mj-lt"/>
                <a:ea typeface="+mj-ea"/>
                <a:cs typeface="+mj-cs"/>
              </a:rPr>
              <a:t>Algoritmos de criptografía clásica: César y Vigenere</a:t>
            </a:r>
          </a:p>
        </p:txBody>
      </p:sp>
      <p:sp>
        <p:nvSpPr>
          <p:cNvPr id="3" name="Marcador de texto 2">
            <a:extLst>
              <a:ext uri="{FF2B5EF4-FFF2-40B4-BE49-F238E27FC236}">
                <a16:creationId xmlns:a16="http://schemas.microsoft.com/office/drawing/2014/main" id="{7BC3F420-1B4B-7594-DA02-4DF832434C5B}"/>
              </a:ext>
            </a:extLst>
          </p:cNvPr>
          <p:cNvSpPr>
            <a:spLocks noGrp="1"/>
          </p:cNvSpPr>
          <p:nvPr>
            <p:ph type="body" idx="1"/>
          </p:nvPr>
        </p:nvSpPr>
        <p:spPr>
          <a:xfrm>
            <a:off x="3501896" y="3751350"/>
            <a:ext cx="5505449" cy="1655762"/>
          </a:xfrm>
        </p:spPr>
        <p:txBody>
          <a:bodyPr vert="horz" lIns="91440" tIns="45720" rIns="91440" bIns="45720" rtlCol="0">
            <a:normAutofit/>
          </a:bodyPr>
          <a:lstStyle/>
          <a:p>
            <a:pPr algn="ctr"/>
            <a:endParaRPr lang="en-US" sz="2000" kern="1200">
              <a:solidFill>
                <a:schemeClr val="bg1"/>
              </a:solidFill>
              <a:latin typeface="+mn-lt"/>
              <a:ea typeface="+mn-ea"/>
              <a:cs typeface="+mn-cs"/>
            </a:endParaRPr>
          </a:p>
        </p:txBody>
      </p:sp>
      <p:cxnSp>
        <p:nvCxnSpPr>
          <p:cNvPr id="10" name="Straight Connector 9">
            <a:extLst>
              <a:ext uri="{FF2B5EF4-FFF2-40B4-BE49-F238E27FC236}">
                <a16:creationId xmlns:a16="http://schemas.microsoft.com/office/drawing/2014/main" id="{FEA8332D-EA74-40A2-8709-00EDB23792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7240" y="3429000"/>
            <a:ext cx="0" cy="31648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358801C-1E89-48FF-B14F-D76A2EA14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4797" y="816429"/>
            <a:ext cx="8239647" cy="52251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AB88284F-ED00-40CA-B57D-89C49E8EC6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00357" y="272979"/>
            <a:ext cx="0" cy="290621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00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3180C99E-0CD3-E321-D467-2ADFE16C36C1}"/>
              </a:ext>
            </a:extLst>
          </p:cNvPr>
          <p:cNvSpPr>
            <a:spLocks noGrp="1"/>
          </p:cNvSpPr>
          <p:nvPr>
            <p:ph type="title"/>
          </p:nvPr>
        </p:nvSpPr>
        <p:spPr>
          <a:xfrm>
            <a:off x="838200" y="669925"/>
            <a:ext cx="4508946" cy="1325563"/>
          </a:xfrm>
        </p:spPr>
        <p:txBody>
          <a:bodyPr anchor="b">
            <a:normAutofit/>
          </a:bodyPr>
          <a:lstStyle/>
          <a:p>
            <a:pPr algn="r"/>
            <a:r>
              <a:rPr lang="es-CO" sz="4100">
                <a:solidFill>
                  <a:schemeClr val="bg1"/>
                </a:solidFill>
              </a:rPr>
              <a:t>¿Cómo funciona la criptografía clásica?</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897B570D-62E3-C9B6-86C4-382708855F18}"/>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La criptografía clásica es un fascinante campo que nos permite entender cómo se transmitían de manera segura los mensajes antes de la era de las computadoras. A través de algoritmos básicos de cifrado y descifrado, se podía ocultar información para protegerla de ojos curiosos. Pero ¿cómo se lograba esto? Examina con nosotros los rudimentos de la criptografía clásica y cómo estos principios aún laten en el corazón de la seguridad moderna.</a:t>
            </a:r>
          </a:p>
        </p:txBody>
      </p:sp>
      <p:sp>
        <p:nvSpPr>
          <p:cNvPr id="16"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25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BD062518-E7D1-C54B-76EA-91E14EAB48E3}"/>
              </a:ext>
            </a:extLst>
          </p:cNvPr>
          <p:cNvSpPr>
            <a:spLocks noGrp="1"/>
          </p:cNvSpPr>
          <p:nvPr>
            <p:ph type="title"/>
          </p:nvPr>
        </p:nvSpPr>
        <p:spPr>
          <a:xfrm>
            <a:off x="838200" y="669925"/>
            <a:ext cx="4508946" cy="1325563"/>
          </a:xfrm>
        </p:spPr>
        <p:txBody>
          <a:bodyPr anchor="b">
            <a:normAutofit/>
          </a:bodyPr>
          <a:lstStyle/>
          <a:p>
            <a:pPr algn="r"/>
            <a:r>
              <a:rPr lang="es-CO" sz="3100" b="1">
                <a:solidFill>
                  <a:schemeClr val="bg1"/>
                </a:solidFill>
              </a:rPr>
              <a:t>¿Qué son los algoritmos clásicos de criptografía?</a:t>
            </a:r>
            <a:endParaRPr lang="es-CO" sz="310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4663255A-33D0-4F2E-F4B0-3A57271193EA}"/>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La criptografía clásica se refiere a métodos de cifrado y descifrado de información que existieron antes del advenimiento de las computadoras. Estos métodos se basan en procesos simples de sustitución y transposición para ocultar mensajes. Aunque primitivas comparadas con las técnicas actuales, estas estrategias sentaron las bases para la criptografía moderna.</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82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CC050E1E-98DE-CCEE-1E72-E95BFC8DEE47}"/>
              </a:ext>
            </a:extLst>
          </p:cNvPr>
          <p:cNvSpPr>
            <a:spLocks noGrp="1"/>
          </p:cNvSpPr>
          <p:nvPr>
            <p:ph type="title"/>
          </p:nvPr>
        </p:nvSpPr>
        <p:spPr>
          <a:xfrm>
            <a:off x="838200" y="669925"/>
            <a:ext cx="4508946" cy="1325563"/>
          </a:xfrm>
        </p:spPr>
        <p:txBody>
          <a:bodyPr anchor="b">
            <a:normAutofit/>
          </a:bodyPr>
          <a:lstStyle/>
          <a:p>
            <a:pPr algn="r"/>
            <a:r>
              <a:rPr lang="es-CO" sz="2800" b="1">
                <a:solidFill>
                  <a:schemeClr val="bg1"/>
                </a:solidFill>
              </a:rPr>
              <a:t>Algoritmos de sustitución: ¿cómo funcionan?</a:t>
            </a:r>
            <a:endParaRPr lang="es-CO" sz="280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7003BD7-AA90-C6A3-E0D1-503F603A810D}"/>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Los algoritmos de sustitución, como el cifrado del César, reemplazan caracteres en un mensaje según un esquema predefinido. Este tipo de cifrado es uno de los más antiguos y consiste en:</a:t>
            </a:r>
          </a:p>
          <a:p>
            <a:pPr marL="514350" indent="-514350">
              <a:buFont typeface="+mj-lt"/>
              <a:buAutoNum type="arabicPeriod"/>
            </a:pPr>
            <a:r>
              <a:rPr lang="es-CO" sz="2000">
                <a:solidFill>
                  <a:schemeClr val="bg1"/>
                </a:solidFill>
              </a:rPr>
              <a:t>Seleccionar un número de desplazamiento (clave).</a:t>
            </a:r>
          </a:p>
          <a:p>
            <a:pPr marL="514350" indent="-514350">
              <a:buFont typeface="+mj-lt"/>
              <a:buAutoNum type="arabicPeriod"/>
            </a:pPr>
            <a:r>
              <a:rPr lang="es-CO" sz="2000">
                <a:solidFill>
                  <a:schemeClr val="bg1"/>
                </a:solidFill>
              </a:rPr>
              <a:t>Mover cada letra del mensaje original esa cantidad de lugares en el alfabeto.</a:t>
            </a:r>
          </a:p>
          <a:p>
            <a:pPr marL="0" indent="0">
              <a:buNone/>
            </a:pPr>
            <a:r>
              <a:rPr lang="es-CO" sz="2000">
                <a:solidFill>
                  <a:schemeClr val="bg1"/>
                </a:solidFill>
              </a:rPr>
              <a:t>Por ejemplo, usando un desplazamiento de 3 posiciones:</a:t>
            </a:r>
          </a:p>
          <a:p>
            <a:r>
              <a:rPr lang="es-CO" sz="2000">
                <a:solidFill>
                  <a:schemeClr val="bg1"/>
                </a:solidFill>
              </a:rPr>
              <a:t>La letra 'A' se convierte en 'D'.</a:t>
            </a:r>
          </a:p>
          <a:p>
            <a:r>
              <a:rPr lang="es-CO" sz="2000">
                <a:solidFill>
                  <a:schemeClr val="bg1"/>
                </a:solidFill>
              </a:rPr>
              <a:t>'B' se convierte en 'E', y así sucesivamente.</a:t>
            </a:r>
          </a:p>
          <a:p>
            <a:pPr marL="0" indent="0">
              <a:buNone/>
            </a:pPr>
            <a:r>
              <a:rPr lang="es-CO" sz="2000">
                <a:solidFill>
                  <a:schemeClr val="bg1"/>
                </a:solidFill>
              </a:rPr>
              <a:t>Este método, aunque sencillo, fue considerado muy seguro en su tiempo.</a:t>
            </a:r>
          </a:p>
          <a:p>
            <a:endParaRPr lang="es-CO"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420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A638C7D-9088-41A9-88A0-7357157BC1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180" y="1109243"/>
            <a:ext cx="4842710" cy="4842710"/>
            <a:chOff x="1881974" y="1174396"/>
            <a:chExt cx="5290997" cy="5290997"/>
          </a:xfrm>
        </p:grpSpPr>
        <p:sp>
          <p:nvSpPr>
            <p:cNvPr id="13" name="Oval 12">
              <a:extLst>
                <a:ext uri="{FF2B5EF4-FFF2-40B4-BE49-F238E27FC236}">
                  <a16:creationId xmlns:a16="http://schemas.microsoft.com/office/drawing/2014/main" id="{9714B173-1D32-4BBC-A685-1F5D257A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EF82DD1-2343-4F41-B6A7-A6489A713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270" y="1095407"/>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0C57CED-A1B8-E80A-14E3-569A48961B8E}"/>
              </a:ext>
            </a:extLst>
          </p:cNvPr>
          <p:cNvSpPr>
            <a:spLocks noGrp="1"/>
          </p:cNvSpPr>
          <p:nvPr>
            <p:ph type="title"/>
          </p:nvPr>
        </p:nvSpPr>
        <p:spPr>
          <a:xfrm>
            <a:off x="5644751" y="568517"/>
            <a:ext cx="6161004" cy="886379"/>
          </a:xfrm>
        </p:spPr>
        <p:txBody>
          <a:bodyPr vert="horz" lIns="91440" tIns="45720" rIns="91440" bIns="45720" rtlCol="0" anchor="ctr">
            <a:normAutofit/>
          </a:bodyPr>
          <a:lstStyle/>
          <a:p>
            <a:r>
              <a:rPr lang="en-US" sz="3400" b="1" kern="1200">
                <a:solidFill>
                  <a:schemeClr val="bg1"/>
                </a:solidFill>
                <a:latin typeface="+mj-lt"/>
                <a:ea typeface="+mj-ea"/>
                <a:cs typeface="+mj-cs"/>
              </a:rPr>
              <a:t>¿Qué es el cifrado de Vigenère?</a:t>
            </a:r>
            <a:endParaRPr lang="en-US" sz="3400" kern="1200">
              <a:solidFill>
                <a:schemeClr val="bg1"/>
              </a:solidFill>
              <a:latin typeface="+mj-lt"/>
              <a:ea typeface="+mj-ea"/>
              <a:cs typeface="+mj-cs"/>
            </a:endParaRPr>
          </a:p>
        </p:txBody>
      </p:sp>
      <p:grpSp>
        <p:nvGrpSpPr>
          <p:cNvPr id="18" name="Group 17">
            <a:extLst>
              <a:ext uri="{FF2B5EF4-FFF2-40B4-BE49-F238E27FC236}">
                <a16:creationId xmlns:a16="http://schemas.microsoft.com/office/drawing/2014/main" id="{3F219210-B16A-47B6-9AA8-207DAFF37E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9" name="Freeform: Shape 1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5" name="Marcador de contenido 4">
            <a:extLst>
              <a:ext uri="{FF2B5EF4-FFF2-40B4-BE49-F238E27FC236}">
                <a16:creationId xmlns:a16="http://schemas.microsoft.com/office/drawing/2014/main" id="{AD4ACD35-54AF-6C54-7A10-772084DDB8B1}"/>
              </a:ext>
            </a:extLst>
          </p:cNvPr>
          <p:cNvPicPr>
            <a:picLocks noGrp="1" noChangeAspect="1"/>
          </p:cNvPicPr>
          <p:nvPr>
            <p:ph sz="half" idx="2"/>
          </p:nvPr>
        </p:nvPicPr>
        <p:blipFill>
          <a:blip r:embed="rId2"/>
          <a:stretch>
            <a:fillRect/>
          </a:stretch>
        </p:blipFill>
        <p:spPr>
          <a:xfrm>
            <a:off x="1649077" y="2726592"/>
            <a:ext cx="3217333" cy="1492577"/>
          </a:xfrm>
          <a:prstGeom prst="rect">
            <a:avLst/>
          </a:prstGeom>
        </p:spPr>
      </p:pic>
      <p:sp>
        <p:nvSpPr>
          <p:cNvPr id="3" name="Marcador de contenido 2">
            <a:extLst>
              <a:ext uri="{FF2B5EF4-FFF2-40B4-BE49-F238E27FC236}">
                <a16:creationId xmlns:a16="http://schemas.microsoft.com/office/drawing/2014/main" id="{8DC95860-F06C-EB11-EA58-06BD51C8379E}"/>
              </a:ext>
            </a:extLst>
          </p:cNvPr>
          <p:cNvSpPr>
            <a:spLocks noGrp="1"/>
          </p:cNvSpPr>
          <p:nvPr>
            <p:ph sz="half" idx="1"/>
          </p:nvPr>
        </p:nvSpPr>
        <p:spPr>
          <a:xfrm>
            <a:off x="6234868" y="1820369"/>
            <a:ext cx="5217173" cy="4351338"/>
          </a:xfrm>
        </p:spPr>
        <p:txBody>
          <a:bodyPr vert="horz" lIns="91440" tIns="45720" rIns="91440" bIns="45720" rtlCol="0">
            <a:normAutofit/>
          </a:bodyPr>
          <a:lstStyle/>
          <a:p>
            <a:pPr marL="0"/>
            <a:r>
              <a:rPr lang="en-US" sz="1800">
                <a:solidFill>
                  <a:schemeClr val="bg1"/>
                </a:solidFill>
              </a:rPr>
              <a:t>El cifrado de Vigenère mejoró la seguridad del cifrado de César al usar una clave más compleja:</a:t>
            </a:r>
          </a:p>
          <a:p>
            <a:pPr marL="514350"/>
            <a:r>
              <a:rPr lang="en-US" sz="1800">
                <a:solidFill>
                  <a:schemeClr val="bg1"/>
                </a:solidFill>
              </a:rPr>
              <a:t>Se emplea una 'llave' formada por una serie de letras.</a:t>
            </a:r>
          </a:p>
          <a:p>
            <a:pPr marL="514350"/>
            <a:r>
              <a:rPr lang="en-US" sz="1800">
                <a:solidFill>
                  <a:schemeClr val="bg1"/>
                </a:solidFill>
              </a:rPr>
              <a:t>Cada letra de la llave tiene un valor numérico según su posición en el alfabeto.</a:t>
            </a:r>
          </a:p>
          <a:p>
            <a:pPr marL="514350"/>
            <a:r>
              <a:rPr lang="en-US" sz="1800">
                <a:solidFill>
                  <a:schemeClr val="bg1"/>
                </a:solidFill>
              </a:rPr>
              <a:t>Estas posiciones se suman a las de las letras del mensaje, creando un cifrado que varía constantemente.</a:t>
            </a:r>
          </a:p>
          <a:p>
            <a:pPr marL="0"/>
            <a:r>
              <a:rPr lang="en-US" sz="1800">
                <a:solidFill>
                  <a:schemeClr val="bg1"/>
                </a:solidFill>
              </a:rPr>
              <a:t>Este enfoque evita que se identifiquen fácilmente patrones mediante análisis de frecuencia, haciendo el cifrado más resistente.</a:t>
            </a:r>
          </a:p>
          <a:p>
            <a:endParaRPr lang="en-US" sz="1800">
              <a:solidFill>
                <a:schemeClr val="bg1"/>
              </a:solidFill>
            </a:endParaRPr>
          </a:p>
        </p:txBody>
      </p:sp>
      <p:grpSp>
        <p:nvGrpSpPr>
          <p:cNvPr id="22"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1501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D67F719B-1AF6-57C1-F2D4-93BD3AFC62F6}"/>
              </a:ext>
            </a:extLst>
          </p:cNvPr>
          <p:cNvSpPr>
            <a:spLocks noGrp="1"/>
          </p:cNvSpPr>
          <p:nvPr>
            <p:ph type="title"/>
          </p:nvPr>
        </p:nvSpPr>
        <p:spPr>
          <a:xfrm>
            <a:off x="838200" y="669925"/>
            <a:ext cx="4508946" cy="1325563"/>
          </a:xfrm>
        </p:spPr>
        <p:txBody>
          <a:bodyPr anchor="b">
            <a:normAutofit/>
          </a:bodyPr>
          <a:lstStyle/>
          <a:p>
            <a:pPr algn="r"/>
            <a:r>
              <a:rPr lang="es-CO" sz="2800" b="1">
                <a:solidFill>
                  <a:schemeClr val="bg1"/>
                </a:solidFill>
              </a:rPr>
              <a:t>¿Cuál es la diferencia entre técnicas de sustitución y transposición?</a:t>
            </a:r>
            <a:endParaRPr lang="es-CO" sz="280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6CC0BF9-E25D-EF17-8DAD-65E11126919C}"/>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Además de sustituir caracteres, la criptografía clásica también utilizó técnicas de transposición. Aquí, los mensajes no cambian las letras, sino que éstas son movidas de lugar según un patrón específico. Por ejemplo, un mensaje podría ser escrito en una matriz y luego leído en un orden distinto al habitual. Esta técnica mantiene las letras originales pero reordena la información para ofuscar el mensaje original.</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701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C5CBD711-5C06-8BEC-AC79-AA42FD817380}"/>
              </a:ext>
            </a:extLst>
          </p:cNvPr>
          <p:cNvSpPr>
            <a:spLocks noGrp="1"/>
          </p:cNvSpPr>
          <p:nvPr>
            <p:ph type="title"/>
          </p:nvPr>
        </p:nvSpPr>
        <p:spPr>
          <a:xfrm>
            <a:off x="838200" y="669925"/>
            <a:ext cx="4508946" cy="1325563"/>
          </a:xfrm>
        </p:spPr>
        <p:txBody>
          <a:bodyPr anchor="b">
            <a:normAutofit/>
          </a:bodyPr>
          <a:lstStyle/>
          <a:p>
            <a:pPr algn="r"/>
            <a:r>
              <a:rPr lang="es-CO" sz="2800">
                <a:solidFill>
                  <a:schemeClr val="bg1"/>
                </a:solidFill>
              </a:rPr>
              <a:t>¿Qué propiedades son esenciales en la criptografía?</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5877074D-EA16-6DB9-BE81-E44FC4106832}"/>
              </a:ext>
            </a:extLst>
          </p:cNvPr>
          <p:cNvSpPr>
            <a:spLocks noGrp="1"/>
          </p:cNvSpPr>
          <p:nvPr>
            <p:ph idx="1"/>
          </p:nvPr>
        </p:nvSpPr>
        <p:spPr>
          <a:xfrm>
            <a:off x="1392667" y="2398957"/>
            <a:ext cx="9406666" cy="3526144"/>
          </a:xfrm>
        </p:spPr>
        <p:txBody>
          <a:bodyPr>
            <a:normAutofit/>
          </a:bodyPr>
          <a:lstStyle/>
          <a:p>
            <a:pPr marL="0" indent="0">
              <a:buNone/>
            </a:pPr>
            <a:r>
              <a:rPr lang="es-CO" sz="1700">
                <a:solidFill>
                  <a:schemeClr val="bg1"/>
                </a:solidFill>
              </a:rPr>
              <a:t>La criptografía no se trata solo de esconder información; también busca asegurar ciertas propiedades fundamentales para garantizar la seguridad de los datos:</a:t>
            </a:r>
          </a:p>
          <a:p>
            <a:r>
              <a:rPr lang="es-CO" sz="1700" b="1">
                <a:solidFill>
                  <a:schemeClr val="bg1"/>
                </a:solidFill>
              </a:rPr>
              <a:t>Dependencia de la llave:</a:t>
            </a:r>
            <a:r>
              <a:rPr lang="es-CO" sz="1700">
                <a:solidFill>
                  <a:schemeClr val="bg1"/>
                </a:solidFill>
              </a:rPr>
              <a:t> La salida del cifrado debe depender completamente de la llave usada.</a:t>
            </a:r>
          </a:p>
          <a:p>
            <a:r>
              <a:rPr lang="es-CO" sz="1700" b="1">
                <a:solidFill>
                  <a:schemeClr val="bg1"/>
                </a:solidFill>
              </a:rPr>
              <a:t>Ausencia de patrones:</a:t>
            </a:r>
            <a:r>
              <a:rPr lang="es-CO" sz="1700">
                <a:solidFill>
                  <a:schemeClr val="bg1"/>
                </a:solidFill>
              </a:rPr>
              <a:t> El resultado cifrado debe ser irreconocible y sin patrones, asegurando que un atacante no pueda identificar el mensaje a partir del cifrado.</a:t>
            </a:r>
          </a:p>
          <a:p>
            <a:r>
              <a:rPr lang="es-CO" sz="1700" b="1">
                <a:solidFill>
                  <a:schemeClr val="bg1"/>
                </a:solidFill>
              </a:rPr>
              <a:t>Seguridad semántica:</a:t>
            </a:r>
            <a:r>
              <a:rPr lang="es-CO" sz="1700">
                <a:solidFill>
                  <a:schemeClr val="bg1"/>
                </a:solidFill>
              </a:rPr>
              <a:t> El cifrado debe ser indistinguible de la aleatoriedad, sin relación alguna con el mensaje original.</a:t>
            </a:r>
          </a:p>
          <a:p>
            <a:pPr marL="0" indent="0">
              <a:buNone/>
            </a:pPr>
            <a:r>
              <a:rPr lang="es-CO" sz="1700">
                <a:solidFill>
                  <a:schemeClr val="bg1"/>
                </a:solidFill>
              </a:rPr>
              <a:t>Una técnica que ejemplifica este concepto es el </a:t>
            </a:r>
            <a:r>
              <a:rPr lang="es-CO" sz="1700" b="1">
                <a:solidFill>
                  <a:schemeClr val="bg1"/>
                </a:solidFill>
              </a:rPr>
              <a:t>One-Time Pad</a:t>
            </a:r>
            <a:r>
              <a:rPr lang="es-CO" sz="1700">
                <a:solidFill>
                  <a:schemeClr val="bg1"/>
                </a:solidFill>
              </a:rPr>
              <a:t>, que ofrece cifrado perfecto cuando la llave es al menos del mismo tamaño que el mensaje. Aunque teóricamente infalible, resulta impráctico por el tamaño y gestión de las llaves necesarias.</a:t>
            </a:r>
          </a:p>
          <a:p>
            <a:endParaRPr lang="es-CO" sz="17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852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66723899-7499-19EB-B1A5-18B29295727A}"/>
              </a:ext>
            </a:extLst>
          </p:cNvPr>
          <p:cNvSpPr>
            <a:spLocks noGrp="1"/>
          </p:cNvSpPr>
          <p:nvPr>
            <p:ph type="title"/>
          </p:nvPr>
        </p:nvSpPr>
        <p:spPr>
          <a:xfrm>
            <a:off x="838200" y="669925"/>
            <a:ext cx="4508946" cy="1325563"/>
          </a:xfrm>
        </p:spPr>
        <p:txBody>
          <a:bodyPr anchor="b">
            <a:normAutofit/>
          </a:bodyPr>
          <a:lstStyle/>
          <a:p>
            <a:pPr algn="r"/>
            <a:r>
              <a:rPr lang="es-CO" sz="2800">
                <a:solidFill>
                  <a:schemeClr val="bg1"/>
                </a:solidFill>
              </a:rPr>
              <a:t>¿Cuál es el impacto de la criptografía clásica en el presente?</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49D2FA69-DD47-869F-F25F-8A3A1EF02CE6}"/>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Los principios de la criptografía clásica continúan influyendo en las técnicas modernas. Aunque hoy contamos con herramientas electrónicas y algoritmos más sofisticados, entender estos conceptos básicos nos ayuda a apreciar el desarrollo y la sofisticación lograda en el campo de la seguridad de la información.</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35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graphs and numbers in 3D">
            <a:extLst>
              <a:ext uri="{FF2B5EF4-FFF2-40B4-BE49-F238E27FC236}">
                <a16:creationId xmlns:a16="http://schemas.microsoft.com/office/drawing/2014/main" id="{3DFFF2D5-822C-FCC8-E610-4B6D350626CF}"/>
              </a:ext>
            </a:extLst>
          </p:cNvPr>
          <p:cNvPicPr>
            <a:picLocks noChangeAspect="1"/>
          </p:cNvPicPr>
          <p:nvPr/>
        </p:nvPicPr>
        <p:blipFill>
          <a:blip r:embed="rId2"/>
          <a:srcRect r="15627" b="-1"/>
          <a:stretch>
            <a:fillRect/>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20D379C-0A82-566A-69AF-64BDC726A26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a:solidFill>
                  <a:schemeClr val="bg1"/>
                </a:solidFill>
              </a:rPr>
              <a:t>Fundamentos de criptografía y criptosistemas seguros</a:t>
            </a:r>
          </a:p>
        </p:txBody>
      </p:sp>
      <p:sp>
        <p:nvSpPr>
          <p:cNvPr id="3" name="Marcador de texto 2">
            <a:extLst>
              <a:ext uri="{FF2B5EF4-FFF2-40B4-BE49-F238E27FC236}">
                <a16:creationId xmlns:a16="http://schemas.microsoft.com/office/drawing/2014/main" id="{4C0F5D16-3B56-F203-47AA-F001E36B2DC4}"/>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a:solidFill>
                <a:schemeClr val="bg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5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337C2F-F4B9-764C-45E5-86A1306E1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76" y="5338644"/>
            <a:ext cx="12202176" cy="1519355"/>
            <a:chOff x="-10176" y="5338644"/>
            <a:chExt cx="12202176" cy="1519355"/>
          </a:xfrm>
        </p:grpSpPr>
        <p:sp>
          <p:nvSpPr>
            <p:cNvPr id="13" name="Rectangle 12">
              <a:extLst>
                <a:ext uri="{FF2B5EF4-FFF2-40B4-BE49-F238E27FC236}">
                  <a16:creationId xmlns:a16="http://schemas.microsoft.com/office/drawing/2014/main" id="{DE1E11FF-4A87-A65F-DAEC-E20057A3F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5331238" y="-2767"/>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19AAC3-64F6-CEDF-0B56-5C0C6BD3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8906919" y="3566802"/>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0DE637-E8FB-63A7-A5E2-E28DBE1A4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3921534" y="1406934"/>
              <a:ext cx="1519355" cy="9382775"/>
            </a:xfrm>
            <a:prstGeom prst="rect">
              <a:avLst/>
            </a:prstGeom>
            <a:gradFill>
              <a:gsLst>
                <a:gs pos="29000">
                  <a:schemeClr val="accent5">
                    <a:lumMod val="60000"/>
                    <a:lumOff val="40000"/>
                    <a:alpha val="0"/>
                  </a:schemeClr>
                </a:gs>
                <a:gs pos="100000">
                  <a:schemeClr val="accent5">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BD627DF8-9319-D6F0-0D8F-7C9184CFB8F1}"/>
              </a:ext>
            </a:extLst>
          </p:cNvPr>
          <p:cNvSpPr>
            <a:spLocks noGrp="1"/>
          </p:cNvSpPr>
          <p:nvPr>
            <p:ph type="title"/>
          </p:nvPr>
        </p:nvSpPr>
        <p:spPr>
          <a:xfrm>
            <a:off x="838200" y="5595614"/>
            <a:ext cx="6850488" cy="913975"/>
          </a:xfrm>
        </p:spPr>
        <p:txBody>
          <a:bodyPr vert="horz" lIns="91440" tIns="45720" rIns="91440" bIns="45720" rtlCol="0" anchor="ctr">
            <a:normAutofit/>
          </a:bodyPr>
          <a:lstStyle/>
          <a:p>
            <a:r>
              <a:rPr lang="en-US" sz="3200">
                <a:solidFill>
                  <a:srgbClr val="FFFFFF"/>
                </a:solidFill>
              </a:rPr>
              <a:t>One-Time pad</a:t>
            </a:r>
          </a:p>
        </p:txBody>
      </p:sp>
      <p:pic>
        <p:nvPicPr>
          <p:cNvPr id="7" name="Marcador de contenido 6">
            <a:extLst>
              <a:ext uri="{FF2B5EF4-FFF2-40B4-BE49-F238E27FC236}">
                <a16:creationId xmlns:a16="http://schemas.microsoft.com/office/drawing/2014/main" id="{F81B127D-1D7D-3F8C-9366-107F304BF5E7}"/>
              </a:ext>
            </a:extLst>
          </p:cNvPr>
          <p:cNvPicPr>
            <a:picLocks noGrp="1" noChangeAspect="1"/>
          </p:cNvPicPr>
          <p:nvPr>
            <p:ph sz="half" idx="1"/>
          </p:nvPr>
        </p:nvPicPr>
        <p:blipFill>
          <a:blip r:embed="rId3"/>
          <a:stretch>
            <a:fillRect/>
          </a:stretch>
        </p:blipFill>
        <p:spPr>
          <a:xfrm>
            <a:off x="885177" y="1142804"/>
            <a:ext cx="5082847" cy="3135396"/>
          </a:xfrm>
          <a:prstGeom prst="rect">
            <a:avLst/>
          </a:prstGeom>
        </p:spPr>
      </p:pic>
      <p:pic>
        <p:nvPicPr>
          <p:cNvPr id="6" name="Elementos multimedia en línea 5" descr="The one-time pad | Journey into cryptography | Computer Science | Khan Academy">
            <a:hlinkClick r:id="" action="ppaction://media"/>
            <a:extLst>
              <a:ext uri="{FF2B5EF4-FFF2-40B4-BE49-F238E27FC236}">
                <a16:creationId xmlns:a16="http://schemas.microsoft.com/office/drawing/2014/main" id="{54663084-9298-B38F-DFB2-42EB3F67C41D}"/>
              </a:ext>
            </a:extLst>
          </p:cNvPr>
          <p:cNvPicPr>
            <a:picLocks noGrp="1" noRot="1" noChangeAspect="1"/>
          </p:cNvPicPr>
          <p:nvPr>
            <p:ph sz="half" idx="2"/>
            <a:videoFile r:link="rId1"/>
          </p:nvPr>
        </p:nvPicPr>
        <p:blipFill>
          <a:blip r:embed="rId4"/>
          <a:stretch>
            <a:fillRect/>
          </a:stretch>
        </p:blipFill>
        <p:spPr>
          <a:xfrm>
            <a:off x="6234184" y="876300"/>
            <a:ext cx="4891205" cy="3668404"/>
          </a:xfrm>
          <a:prstGeom prst="rect">
            <a:avLst/>
          </a:prstGeom>
        </p:spPr>
      </p:pic>
    </p:spTree>
    <p:extLst>
      <p:ext uri="{BB962C8B-B14F-4D97-AF65-F5344CB8AC3E}">
        <p14:creationId xmlns:p14="http://schemas.microsoft.com/office/powerpoint/2010/main" val="25182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6155322-596A-652C-67F1-694D24D625F5}"/>
              </a:ext>
            </a:extLst>
          </p:cNvPr>
          <p:cNvSpPr>
            <a:spLocks noGrp="1"/>
          </p:cNvSpPr>
          <p:nvPr>
            <p:ph type="title"/>
          </p:nvPr>
        </p:nvSpPr>
        <p:spPr>
          <a:xfrm>
            <a:off x="1334948" y="717224"/>
            <a:ext cx="6151074" cy="2154370"/>
          </a:xfrm>
        </p:spPr>
        <p:txBody>
          <a:bodyPr vert="horz" lIns="91440" tIns="45720" rIns="91440" bIns="45720" rtlCol="0" anchor="b">
            <a:normAutofit/>
          </a:bodyPr>
          <a:lstStyle/>
          <a:p>
            <a:pPr algn="r"/>
            <a:r>
              <a:rPr lang="en-US" sz="4800" kern="1200">
                <a:solidFill>
                  <a:schemeClr val="bg1"/>
                </a:solidFill>
                <a:latin typeface="+mj-lt"/>
                <a:ea typeface="+mj-ea"/>
                <a:cs typeface="+mj-cs"/>
              </a:rPr>
              <a:t>Generación de aleatoriedad en Criptografía</a:t>
            </a:r>
          </a:p>
        </p:txBody>
      </p:sp>
      <p:sp>
        <p:nvSpPr>
          <p:cNvPr id="3" name="Marcador de texto 2">
            <a:extLst>
              <a:ext uri="{FF2B5EF4-FFF2-40B4-BE49-F238E27FC236}">
                <a16:creationId xmlns:a16="http://schemas.microsoft.com/office/drawing/2014/main" id="{85427DB8-69ED-CE4F-9756-B400998F6498}"/>
              </a:ext>
            </a:extLst>
          </p:cNvPr>
          <p:cNvSpPr>
            <a:spLocks noGrp="1"/>
          </p:cNvSpPr>
          <p:nvPr>
            <p:ph type="body" idx="1"/>
          </p:nvPr>
        </p:nvSpPr>
        <p:spPr>
          <a:xfrm>
            <a:off x="6360607" y="4214848"/>
            <a:ext cx="3842778" cy="489643"/>
          </a:xfrm>
        </p:spPr>
        <p:txBody>
          <a:bodyPr vert="horz" lIns="91440" tIns="45720" rIns="91440" bIns="45720" rtlCol="0" anchor="b">
            <a:normAutofit/>
          </a:bodyPr>
          <a:lstStyle/>
          <a:p>
            <a:endParaRPr lang="en-US" sz="2000" kern="1200">
              <a:solidFill>
                <a:schemeClr val="bg1"/>
              </a:solidFill>
              <a:latin typeface="+mn-lt"/>
              <a:ea typeface="+mn-ea"/>
              <a:cs typeface="+mn-cs"/>
            </a:endParaRPr>
          </a:p>
        </p:txBody>
      </p:sp>
      <p:cxnSp>
        <p:nvCxnSpPr>
          <p:cNvPr id="10" name="Straight Connector 9">
            <a:extLst>
              <a:ext uri="{FF2B5EF4-FFF2-40B4-BE49-F238E27FC236}">
                <a16:creationId xmlns:a16="http://schemas.microsoft.com/office/drawing/2014/main" id="{C4C8A451-B6C1-4CB1-95FC-2DBDEC61FF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3068597"/>
            <a:ext cx="748602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439DD6-1CCF-48C6-AF10-B70187930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60607" y="4859086"/>
            <a:ext cx="583139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833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3B8E577-34A0-C994-1E53-FD9EF6912C36}"/>
              </a:ext>
            </a:extLst>
          </p:cNvPr>
          <p:cNvPicPr>
            <a:picLocks noChangeAspect="1"/>
          </p:cNvPicPr>
          <p:nvPr/>
        </p:nvPicPr>
        <p:blipFill>
          <a:blip r:embed="rId2">
            <a:alphaModFix amt="35000"/>
          </a:blip>
          <a:srcRect t="14122"/>
          <a:stretch>
            <a:fill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id="{BD1A58FE-20FD-69EC-F36E-C7161615AA73}"/>
              </a:ext>
            </a:extLst>
          </p:cNvPr>
          <p:cNvSpPr>
            <a:spLocks noGrp="1"/>
          </p:cNvSpPr>
          <p:nvPr>
            <p:ph type="title"/>
          </p:nvPr>
        </p:nvSpPr>
        <p:spPr>
          <a:xfrm>
            <a:off x="838200" y="365125"/>
            <a:ext cx="10515600" cy="1325563"/>
          </a:xfrm>
        </p:spPr>
        <p:txBody>
          <a:bodyPr>
            <a:normAutofit/>
          </a:bodyPr>
          <a:lstStyle/>
          <a:p>
            <a:r>
              <a:rPr lang="es-CO">
                <a:solidFill>
                  <a:srgbClr val="FFFFFF"/>
                </a:solidFill>
              </a:rPr>
              <a:t>¿Qué es la aleatoriedad en criptografía?</a:t>
            </a:r>
          </a:p>
        </p:txBody>
      </p:sp>
      <p:graphicFrame>
        <p:nvGraphicFramePr>
          <p:cNvPr id="5" name="Marcador de contenido 2">
            <a:extLst>
              <a:ext uri="{FF2B5EF4-FFF2-40B4-BE49-F238E27FC236}">
                <a16:creationId xmlns:a16="http://schemas.microsoft.com/office/drawing/2014/main" id="{C741DD53-E7BF-CC98-F8B9-D17AF172E412}"/>
              </a:ext>
            </a:extLst>
          </p:cNvPr>
          <p:cNvGraphicFramePr>
            <a:graphicFrameLocks noGrp="1"/>
          </p:cNvGraphicFramePr>
          <p:nvPr>
            <p:ph idx="1"/>
            <p:extLst>
              <p:ext uri="{D42A27DB-BD31-4B8C-83A1-F6EECF244321}">
                <p14:modId xmlns:p14="http://schemas.microsoft.com/office/powerpoint/2010/main" val="31018739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150553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94EC51A-CF2F-A7EE-3318-F443F7CF4CE8}"/>
              </a:ext>
            </a:extLst>
          </p:cNvPr>
          <p:cNvSpPr>
            <a:spLocks noGrp="1"/>
          </p:cNvSpPr>
          <p:nvPr>
            <p:ph type="title"/>
          </p:nvPr>
        </p:nvSpPr>
        <p:spPr>
          <a:xfrm>
            <a:off x="1156851" y="637762"/>
            <a:ext cx="9888496" cy="900131"/>
          </a:xfrm>
        </p:spPr>
        <p:txBody>
          <a:bodyPr anchor="t">
            <a:normAutofit/>
          </a:bodyPr>
          <a:lstStyle/>
          <a:p>
            <a:r>
              <a:rPr lang="es-CO" sz="4000">
                <a:solidFill>
                  <a:schemeClr val="bg1"/>
                </a:solidFill>
              </a:rPr>
              <a:t>¿De dónde proviene la aleatoriedad?</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D482EFB-05AE-6C0F-C2C7-6AA7D53CF1C9}"/>
              </a:ext>
            </a:extLst>
          </p:cNvPr>
          <p:cNvSpPr>
            <a:spLocks noGrp="1"/>
          </p:cNvSpPr>
          <p:nvPr>
            <p:ph idx="1"/>
          </p:nvPr>
        </p:nvSpPr>
        <p:spPr>
          <a:xfrm>
            <a:off x="1155548" y="2217343"/>
            <a:ext cx="9880893" cy="3959619"/>
          </a:xfrm>
        </p:spPr>
        <p:txBody>
          <a:bodyPr>
            <a:normAutofit/>
          </a:bodyPr>
          <a:lstStyle/>
          <a:p>
            <a:r>
              <a:rPr lang="es-CO" sz="2400"/>
              <a:t>Dada la naturaleza determinista de las computadoras, que trabajan de manera predecible según las instrucciones programadas, surge la pregunta: ¿cómo obtenemos aleatoriedad en un entorno tan predecible? Aquí es donde intervienen los generadores de números aleatorios (RNGs, por sus siglas en inglés).</a:t>
            </a:r>
          </a:p>
        </p:txBody>
      </p:sp>
    </p:spTree>
    <p:extLst>
      <p:ext uri="{BB962C8B-B14F-4D97-AF65-F5344CB8AC3E}">
        <p14:creationId xmlns:p14="http://schemas.microsoft.com/office/powerpoint/2010/main" val="1552931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F70D6E2-012A-F05B-F59A-768871983571}"/>
              </a:ext>
            </a:extLst>
          </p:cNvPr>
          <p:cNvSpPr>
            <a:spLocks noGrp="1"/>
          </p:cNvSpPr>
          <p:nvPr>
            <p:ph type="title"/>
          </p:nvPr>
        </p:nvSpPr>
        <p:spPr>
          <a:xfrm>
            <a:off x="1156851" y="637762"/>
            <a:ext cx="9888496" cy="900131"/>
          </a:xfrm>
        </p:spPr>
        <p:txBody>
          <a:bodyPr anchor="t">
            <a:normAutofit/>
          </a:bodyPr>
          <a:lstStyle/>
          <a:p>
            <a:r>
              <a:rPr lang="es-CO" sz="4000" b="1">
                <a:solidFill>
                  <a:schemeClr val="bg1"/>
                </a:solidFill>
              </a:rPr>
              <a:t>Generadores de números aleatorios</a:t>
            </a:r>
            <a:endParaRPr lang="es-CO"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5FA2250-6CE5-22AC-CC07-BDF23B12D0B1}"/>
              </a:ext>
            </a:extLst>
          </p:cNvPr>
          <p:cNvSpPr>
            <a:spLocks noGrp="1"/>
          </p:cNvSpPr>
          <p:nvPr>
            <p:ph idx="1"/>
          </p:nvPr>
        </p:nvSpPr>
        <p:spPr>
          <a:xfrm>
            <a:off x="1155548" y="2217343"/>
            <a:ext cx="9880893" cy="3959619"/>
          </a:xfrm>
        </p:spPr>
        <p:txBody>
          <a:bodyPr>
            <a:normAutofit/>
          </a:bodyPr>
          <a:lstStyle/>
          <a:p>
            <a:r>
              <a:rPr lang="es-CO" sz="2400"/>
              <a:t>Los generadores de números aleatorios son herramientas esenciales pero limitadas que producen entropía —esa medida de desorden o imprevisibilidad— a partir de fuentes del entorno. Supongamos, por ejemplo, que se utiliza un sensor de temperatura. Este sensor proporcionaría señales que, gracias a sus pequeñas fluctuaciones aleatorias, pueden integrarse en sistemas criptográficos para generar esta valiosa entropía.</a:t>
            </a:r>
          </a:p>
          <a:p>
            <a:r>
              <a:rPr lang="es-CO" sz="2400"/>
              <a:t>A pesar de su utilidad, la cantidad de entropía verdadera que estos generadores pueden ofrecer es limitada. Por esta razón, y debido a la necesidad de maximizar el uso de entropía disponible, se recurre a otro tipo de generadores.</a:t>
            </a:r>
          </a:p>
          <a:p>
            <a:endParaRPr lang="es-CO" sz="2400"/>
          </a:p>
        </p:txBody>
      </p:sp>
    </p:spTree>
    <p:extLst>
      <p:ext uri="{BB962C8B-B14F-4D97-AF65-F5344CB8AC3E}">
        <p14:creationId xmlns:p14="http://schemas.microsoft.com/office/powerpoint/2010/main" val="2205316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DA864E-7631-0957-AE03-E2068F758F51}"/>
              </a:ext>
            </a:extLst>
          </p:cNvPr>
          <p:cNvSpPr>
            <a:spLocks noGrp="1"/>
          </p:cNvSpPr>
          <p:nvPr>
            <p:ph type="title"/>
          </p:nvPr>
        </p:nvSpPr>
        <p:spPr>
          <a:xfrm>
            <a:off x="1156851" y="637762"/>
            <a:ext cx="9888496" cy="900131"/>
          </a:xfrm>
        </p:spPr>
        <p:txBody>
          <a:bodyPr anchor="t">
            <a:normAutofit/>
          </a:bodyPr>
          <a:lstStyle/>
          <a:p>
            <a:r>
              <a:rPr lang="es-CO" sz="4000" b="1">
                <a:solidFill>
                  <a:schemeClr val="bg1"/>
                </a:solidFill>
              </a:rPr>
              <a:t>Generadores de números pseudoaleatorios</a:t>
            </a:r>
            <a:endParaRPr lang="es-CO"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B9A034D-C205-26C4-8F91-01D6949EE191}"/>
              </a:ext>
            </a:extLst>
          </p:cNvPr>
          <p:cNvSpPr>
            <a:spLocks noGrp="1"/>
          </p:cNvSpPr>
          <p:nvPr>
            <p:ph idx="1"/>
          </p:nvPr>
        </p:nvSpPr>
        <p:spPr>
          <a:xfrm>
            <a:off x="1155548" y="2217343"/>
            <a:ext cx="9880893" cy="3959619"/>
          </a:xfrm>
        </p:spPr>
        <p:txBody>
          <a:bodyPr>
            <a:normAutofit/>
          </a:bodyPr>
          <a:lstStyle/>
          <a:p>
            <a:pPr marL="0" indent="0">
              <a:buNone/>
            </a:pPr>
            <a:r>
              <a:rPr lang="es-CO" sz="2400" dirty="0"/>
              <a:t>Los generadores de números pseudoaleatorios se presentan como una solución eficaz para este problema. Aunque son deterministas y, por lo tanto, predecibles, su funcionamiento se basa en la premisa de que si se inyecta una pequeña cantidad de entropía auténtica, el resultado generado será prácticamente indistinguible de una secuencia aleatoria generada naturalmente. Este enfoque es invaluable a la hora de amplificar la utilidad de una limitada fuente de entropía, permitiendo que más sistemas, desde protocolos de comunicación hasta algoritmos de firmado digital, se beneficien con una seguridad incrementada.</a:t>
            </a:r>
          </a:p>
        </p:txBody>
      </p:sp>
    </p:spTree>
    <p:extLst>
      <p:ext uri="{BB962C8B-B14F-4D97-AF65-F5344CB8AC3E}">
        <p14:creationId xmlns:p14="http://schemas.microsoft.com/office/powerpoint/2010/main" val="21733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18A281F-D788-78B4-5039-922A1CA1B9FD}"/>
              </a:ext>
            </a:extLst>
          </p:cNvPr>
          <p:cNvSpPr>
            <a:spLocks noGrp="1"/>
          </p:cNvSpPr>
          <p:nvPr>
            <p:ph type="title"/>
          </p:nvPr>
        </p:nvSpPr>
        <p:spPr>
          <a:xfrm>
            <a:off x="1156851" y="637762"/>
            <a:ext cx="9888496" cy="900131"/>
          </a:xfrm>
        </p:spPr>
        <p:txBody>
          <a:bodyPr anchor="t">
            <a:normAutofit/>
          </a:bodyPr>
          <a:lstStyle/>
          <a:p>
            <a:r>
              <a:rPr lang="es-CO" sz="2800">
                <a:solidFill>
                  <a:schemeClr val="bg1"/>
                </a:solidFill>
              </a:rPr>
              <a:t>¿Cómo funciona el modelo operacional de los generadores de números aleatorios?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40F9B34-EEA1-3DF7-2D90-911543A04FA2}"/>
              </a:ext>
            </a:extLst>
          </p:cNvPr>
          <p:cNvSpPr>
            <a:spLocks noGrp="1"/>
          </p:cNvSpPr>
          <p:nvPr>
            <p:ph idx="1"/>
          </p:nvPr>
        </p:nvSpPr>
        <p:spPr>
          <a:xfrm>
            <a:off x="1155548" y="2217343"/>
            <a:ext cx="9880893" cy="3959619"/>
          </a:xfrm>
        </p:spPr>
        <p:txBody>
          <a:bodyPr>
            <a:normAutofit/>
          </a:bodyPr>
          <a:lstStyle/>
          <a:p>
            <a:pPr marL="0" indent="0">
              <a:buNone/>
            </a:pPr>
            <a:r>
              <a:rPr lang="es-CO" sz="1500"/>
              <a:t>En el contexto de sistemas criptográficos, el proceso tradicional sigue un modelo de flujo diseñado para maximizar la generación y el uso de la entropía. Este procedimiento puede describirse de la siguiente manera:</a:t>
            </a:r>
          </a:p>
          <a:p>
            <a:pPr marL="514350" indent="-514350">
              <a:buFont typeface="+mj-lt"/>
              <a:buAutoNum type="arabicPeriod"/>
            </a:pPr>
            <a:r>
              <a:rPr lang="es-CO" sz="1500" b="1"/>
              <a:t>Obtención de Entropía Inicial</a:t>
            </a:r>
            <a:r>
              <a:rPr lang="es-CO" sz="1500"/>
              <a:t>: Se parte de una fuente análoga que pueda proporcionar información entropía del ambiente.</a:t>
            </a:r>
          </a:p>
          <a:p>
            <a:pPr marL="514350" indent="-514350">
              <a:buFont typeface="+mj-lt"/>
              <a:buAutoNum type="arabicPeriod"/>
            </a:pPr>
            <a:r>
              <a:rPr lang="es-CO" sz="1500" b="1"/>
              <a:t>Generación de Entropía Primaria</a:t>
            </a:r>
            <a:r>
              <a:rPr lang="es-CO" sz="1500"/>
              <a:t>: Esta información se introduce en un generador de números aleatorios, que produce una cantidad limitada de entropía.</a:t>
            </a:r>
          </a:p>
          <a:p>
            <a:pPr marL="514350" indent="-514350">
              <a:buFont typeface="+mj-lt"/>
              <a:buAutoNum type="arabicPeriod"/>
            </a:pPr>
            <a:r>
              <a:rPr lang="es-CO" sz="1500" b="1"/>
              <a:t>Generación de Entropía Secundaria</a:t>
            </a:r>
            <a:r>
              <a:rPr lang="es-CO" sz="1500"/>
              <a:t>: Esta entropía primaria se utiliza como semilla para un generador de números pseudoaleatorios.</a:t>
            </a:r>
          </a:p>
          <a:p>
            <a:pPr marL="514350" indent="-514350">
              <a:buFont typeface="+mj-lt"/>
              <a:buAutoNum type="arabicPeriod"/>
            </a:pPr>
            <a:r>
              <a:rPr lang="es-CO" sz="1500" b="1"/>
              <a:t>Aplicaciones Criptográficas</a:t>
            </a:r>
            <a:r>
              <a:rPr lang="es-CO" sz="1500"/>
              <a:t>: Finalmente, la salida del generador de números pseudoaleatorios es utilizada para crear elementos fundamentales para la criptografía, como llaves para algoritmos de encripción o de firmado digital.</a:t>
            </a:r>
          </a:p>
          <a:p>
            <a:pPr marL="0" indent="0">
              <a:buNone/>
            </a:pPr>
            <a:r>
              <a:rPr lang="es-CO" sz="1500"/>
              <a:t>Este pipeline operativo asegura que se emplee de manera eficiente cada bit de entropía disponible, optimizando así la protección de los sistemas y garantizando niveles adecuados de seguridad.</a:t>
            </a:r>
          </a:p>
          <a:p>
            <a:endParaRPr lang="es-CO" sz="1500"/>
          </a:p>
        </p:txBody>
      </p:sp>
    </p:spTree>
    <p:extLst>
      <p:ext uri="{BB962C8B-B14F-4D97-AF65-F5344CB8AC3E}">
        <p14:creationId xmlns:p14="http://schemas.microsoft.com/office/powerpoint/2010/main" val="1970017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2F00D18-FEA0-455F-13AA-33E6254DE6F1}"/>
              </a:ext>
            </a:extLst>
          </p:cNvPr>
          <p:cNvSpPr>
            <a:spLocks noGrp="1"/>
          </p:cNvSpPr>
          <p:nvPr>
            <p:ph type="title"/>
          </p:nvPr>
        </p:nvSpPr>
        <p:spPr>
          <a:xfrm>
            <a:off x="1156851" y="637762"/>
            <a:ext cx="9888496" cy="900131"/>
          </a:xfrm>
        </p:spPr>
        <p:txBody>
          <a:bodyPr anchor="t">
            <a:normAutofit/>
          </a:bodyPr>
          <a:lstStyle/>
          <a:p>
            <a:r>
              <a:rPr lang="es-CO" sz="4000" b="1">
                <a:solidFill>
                  <a:schemeClr val="bg1"/>
                </a:solidFill>
              </a:rPr>
              <a:t>Recomendaciones prácticas</a:t>
            </a:r>
            <a:endParaRPr lang="es-CO"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6C064C9-4320-7E71-FBAD-8607B0BE4A63}"/>
              </a:ext>
            </a:extLst>
          </p:cNvPr>
          <p:cNvSpPr>
            <a:spLocks noGrp="1"/>
          </p:cNvSpPr>
          <p:nvPr>
            <p:ph idx="1"/>
          </p:nvPr>
        </p:nvSpPr>
        <p:spPr>
          <a:xfrm>
            <a:off x="1155548" y="2217343"/>
            <a:ext cx="9880893" cy="3959619"/>
          </a:xfrm>
        </p:spPr>
        <p:txBody>
          <a:bodyPr>
            <a:normAutofit/>
          </a:bodyPr>
          <a:lstStyle/>
          <a:p>
            <a:r>
              <a:rPr lang="es-CO" sz="1900" b="1"/>
              <a:t>Evaluar la Fuente de Entropía</a:t>
            </a:r>
            <a:r>
              <a:rPr lang="es-CO" sz="1900"/>
              <a:t>: Siempre es crucial verificar que la fuente de entropía utilizada sea confiable y no pueda ser predecible o fácilmente manipulable por atacantes.</a:t>
            </a:r>
          </a:p>
          <a:p>
            <a:r>
              <a:rPr lang="es-CO" sz="1900" b="1"/>
              <a:t>Actualizar y Mantener Generadores</a:t>
            </a:r>
            <a:r>
              <a:rPr lang="es-CO" sz="1900"/>
              <a:t>: Asegúrate de que tus sistemas de generación de números aleatorios y pseudoaleatorios estén al día con las mejoras tecnológicas y prácticas recomendadas para evitar vulnerabilidades potenciales.</a:t>
            </a:r>
          </a:p>
          <a:p>
            <a:r>
              <a:rPr lang="es-CO" sz="1900" b="1"/>
              <a:t>Monitorear y Auditar</a:t>
            </a:r>
            <a:r>
              <a:rPr lang="es-CO" sz="1900"/>
              <a:t>: Realiza auditorías regulares de los sistemas para asegurar que la entropía generada cumple con los estándares necesarios para mantener la seguridad robusta.</a:t>
            </a:r>
          </a:p>
          <a:p>
            <a:pPr marL="0" indent="0">
              <a:buNone/>
            </a:pPr>
            <a:r>
              <a:rPr lang="es-CO" sz="1900"/>
              <a:t>La criptografía es un campo en constante evolución. Incorporando estos principios sobre aleatoriedad y su generación en sistemas criptográficos podrás asegurar que te mantienes a la vanguardia en seguridad y protección de información sensible. Sigue explorando y profundizando en estos conceptos para fortalecer tus conocimientos y habilidades.</a:t>
            </a:r>
          </a:p>
          <a:p>
            <a:endParaRPr lang="es-CO" sz="1900"/>
          </a:p>
        </p:txBody>
      </p:sp>
    </p:spTree>
    <p:extLst>
      <p:ext uri="{BB962C8B-B14F-4D97-AF65-F5344CB8AC3E}">
        <p14:creationId xmlns:p14="http://schemas.microsoft.com/office/powerpoint/2010/main" val="3040281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dlock on computer motherboard">
            <a:extLst>
              <a:ext uri="{FF2B5EF4-FFF2-40B4-BE49-F238E27FC236}">
                <a16:creationId xmlns:a16="http://schemas.microsoft.com/office/drawing/2014/main" id="{76E34BCD-F3D5-F75B-5BFA-92595CD37203}"/>
              </a:ext>
            </a:extLst>
          </p:cNvPr>
          <p:cNvPicPr>
            <a:picLocks noChangeAspect="1"/>
          </p:cNvPicPr>
          <p:nvPr/>
        </p:nvPicPr>
        <p:blipFill>
          <a:blip r:embed="rId2">
            <a:alphaModFix amt="50000"/>
          </a:blip>
          <a:srcRect t="15730"/>
          <a:stretch>
            <a:fillRect/>
          </a:stretch>
        </p:blipFill>
        <p:spPr>
          <a:xfrm>
            <a:off x="20" y="1"/>
            <a:ext cx="12191980" cy="6857999"/>
          </a:xfrm>
          <a:prstGeom prst="rect">
            <a:avLst/>
          </a:prstGeom>
        </p:spPr>
      </p:pic>
      <p:sp>
        <p:nvSpPr>
          <p:cNvPr id="2" name="Título 1">
            <a:extLst>
              <a:ext uri="{FF2B5EF4-FFF2-40B4-BE49-F238E27FC236}">
                <a16:creationId xmlns:a16="http://schemas.microsoft.com/office/drawing/2014/main" id="{8DB876F6-5FE4-61D3-FA90-227CBF7422C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Modelos de ataque y criptoanálisis en seguridad de cifrado</a:t>
            </a:r>
          </a:p>
        </p:txBody>
      </p:sp>
      <p:sp>
        <p:nvSpPr>
          <p:cNvPr id="3" name="Marcador de texto 2">
            <a:extLst>
              <a:ext uri="{FF2B5EF4-FFF2-40B4-BE49-F238E27FC236}">
                <a16:creationId xmlns:a16="http://schemas.microsoft.com/office/drawing/2014/main" id="{F09E13B2-278A-4531-CF0A-E2E080DDA977}"/>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268208729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7F28390-1217-F94F-1E0A-B0B50EC71E67}"/>
              </a:ext>
            </a:extLst>
          </p:cNvPr>
          <p:cNvSpPr>
            <a:spLocks noGrp="1"/>
          </p:cNvSpPr>
          <p:nvPr>
            <p:ph type="title"/>
          </p:nvPr>
        </p:nvSpPr>
        <p:spPr>
          <a:xfrm>
            <a:off x="761995" y="307447"/>
            <a:ext cx="10693884" cy="1109932"/>
          </a:xfrm>
        </p:spPr>
        <p:txBody>
          <a:bodyPr vert="horz" lIns="91440" tIns="45720" rIns="91440" bIns="45720" rtlCol="0" anchor="ctr">
            <a:normAutofit/>
          </a:bodyPr>
          <a:lstStyle/>
          <a:p>
            <a:r>
              <a:rPr lang="en-US" sz="4000" kern="1200">
                <a:solidFill>
                  <a:schemeClr val="tx1"/>
                </a:solidFill>
                <a:latin typeface="+mj-lt"/>
                <a:ea typeface="+mj-ea"/>
                <a:cs typeface="+mj-cs"/>
              </a:rPr>
              <a:t>¿Qué es el principio de Kershkov?</a:t>
            </a:r>
          </a:p>
        </p:txBody>
      </p:sp>
      <p:pic>
        <p:nvPicPr>
          <p:cNvPr id="6" name="Elementos multimedia en línea 5" descr="Keys And Kerchoffs Principle - Applied Cryptography">
            <a:hlinkClick r:id="" action="ppaction://media"/>
            <a:extLst>
              <a:ext uri="{FF2B5EF4-FFF2-40B4-BE49-F238E27FC236}">
                <a16:creationId xmlns:a16="http://schemas.microsoft.com/office/drawing/2014/main" id="{87142BD4-E717-FD04-C7F1-7BF85A325C15}"/>
              </a:ext>
            </a:extLst>
          </p:cNvPr>
          <p:cNvPicPr>
            <a:picLocks noGrp="1" noRot="1" noChangeAspect="1"/>
          </p:cNvPicPr>
          <p:nvPr>
            <p:ph sz="half" idx="2"/>
            <a:videoFile r:link="rId1"/>
          </p:nvPr>
        </p:nvPicPr>
        <p:blipFill>
          <a:blip r:embed="rId3"/>
          <a:stretch>
            <a:fillRect/>
          </a:stretch>
        </p:blipFill>
        <p:spPr>
          <a:xfrm>
            <a:off x="736122" y="2605735"/>
            <a:ext cx="5804955" cy="3279799"/>
          </a:xfrm>
          <a:prstGeom prst="rect">
            <a:avLst/>
          </a:prstGeom>
        </p:spPr>
      </p:pic>
      <p:sp>
        <p:nvSpPr>
          <p:cNvPr id="4" name="Marcador de contenido 3">
            <a:extLst>
              <a:ext uri="{FF2B5EF4-FFF2-40B4-BE49-F238E27FC236}">
                <a16:creationId xmlns:a16="http://schemas.microsoft.com/office/drawing/2014/main" id="{6B2AFD65-0D8C-2A39-FF2D-73B6A529FE4C}"/>
              </a:ext>
            </a:extLst>
          </p:cNvPr>
          <p:cNvSpPr>
            <a:spLocks noGrp="1"/>
          </p:cNvSpPr>
          <p:nvPr>
            <p:ph sz="half" idx="1"/>
          </p:nvPr>
        </p:nvSpPr>
        <p:spPr>
          <a:xfrm>
            <a:off x="7190509" y="2357888"/>
            <a:ext cx="4265370" cy="3902635"/>
          </a:xfrm>
        </p:spPr>
        <p:txBody>
          <a:bodyPr vert="horz" lIns="91440" tIns="45720" rIns="91440" bIns="45720" rtlCol="0" anchor="ctr">
            <a:normAutofit/>
          </a:bodyPr>
          <a:lstStyle/>
          <a:p>
            <a:pPr marL="0"/>
            <a:r>
              <a:rPr lang="en-US" sz="1700" i="1"/>
              <a:t>“Un criptosistema debe de seguir siendo seguro incluso si todo, excepto la llave, es de conocimiento público”</a:t>
            </a:r>
          </a:p>
          <a:p>
            <a:pPr marL="0"/>
            <a:r>
              <a:rPr lang="en-US" sz="1700"/>
              <a:t>Principio de Kerckiff </a:t>
            </a:r>
          </a:p>
          <a:p>
            <a:pPr marL="0"/>
            <a:endParaRPr lang="en-US" sz="1700"/>
          </a:p>
          <a:p>
            <a:pPr marL="0"/>
            <a:r>
              <a:rPr lang="en-US" sz="1700"/>
              <a:t>El principio de Kershkov establece que todos los criptosistemas deberían ser diseñados bajo la premisa de que cualquier atacante puede conocer exactamente cómo funciona el algoritmo. Se basa en la idea de que la obfuscación no es una técnica totalmente segura ni fiable para proteger un sistema criptográfico.</a:t>
            </a:r>
          </a:p>
        </p:txBody>
      </p:sp>
    </p:spTree>
    <p:extLst>
      <p:ext uri="{BB962C8B-B14F-4D97-AF65-F5344CB8AC3E}">
        <p14:creationId xmlns:p14="http://schemas.microsoft.com/office/powerpoint/2010/main" val="17428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819073A7-4D51-9E7B-18FA-B7BEB1CC29E9}"/>
              </a:ext>
            </a:extLst>
          </p:cNvPr>
          <p:cNvSpPr>
            <a:spLocks noGrp="1"/>
          </p:cNvSpPr>
          <p:nvPr>
            <p:ph type="title"/>
          </p:nvPr>
        </p:nvSpPr>
        <p:spPr>
          <a:xfrm>
            <a:off x="1014141" y="1450655"/>
            <a:ext cx="3932030" cy="3956690"/>
          </a:xfrm>
        </p:spPr>
        <p:txBody>
          <a:bodyPr anchor="ctr">
            <a:normAutofit/>
          </a:bodyPr>
          <a:lstStyle/>
          <a:p>
            <a:r>
              <a:rPr lang="es-CO" sz="5600">
                <a:solidFill>
                  <a:schemeClr val="bg1"/>
                </a:solidFill>
              </a:rPr>
              <a:t>¿Qué es la criptografía?</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8A4AA9C5-3C6B-796B-C515-0E718AE94AB5}"/>
              </a:ext>
            </a:extLst>
          </p:cNvPr>
          <p:cNvSpPr>
            <a:spLocks noGrp="1"/>
          </p:cNvSpPr>
          <p:nvPr>
            <p:ph idx="1"/>
          </p:nvPr>
        </p:nvSpPr>
        <p:spPr>
          <a:xfrm>
            <a:off x="6096000" y="1108061"/>
            <a:ext cx="5008901" cy="4571972"/>
          </a:xfrm>
        </p:spPr>
        <p:txBody>
          <a:bodyPr anchor="ctr">
            <a:normAutofit/>
          </a:bodyPr>
          <a:lstStyle/>
          <a:p>
            <a:pPr marL="0" indent="0">
              <a:buNone/>
            </a:pPr>
            <a:r>
              <a:rPr lang="es-CO" sz="2000">
                <a:solidFill>
                  <a:schemeClr val="bg1"/>
                </a:solidFill>
              </a:rPr>
              <a:t>El fascinante mundo de la criptografía se centra en permitir la comunicación segura en entornos potencialmente hostiles. En un escenario donde múltiples partes podrían intentar acceder a la información sin autorización, la criptografía ofrece técnicas y prácticas esenciales. Estas técnicas se utilizan para garantizar que nuestra comunicación se mantenga confidencial, auténtica y sin alteración.</a:t>
            </a:r>
          </a:p>
        </p:txBody>
      </p:sp>
    </p:spTree>
    <p:extLst>
      <p:ext uri="{BB962C8B-B14F-4D97-AF65-F5344CB8AC3E}">
        <p14:creationId xmlns:p14="http://schemas.microsoft.com/office/powerpoint/2010/main" val="1954583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ítulo 4">
            <a:extLst>
              <a:ext uri="{FF2B5EF4-FFF2-40B4-BE49-F238E27FC236}">
                <a16:creationId xmlns:a16="http://schemas.microsoft.com/office/drawing/2014/main" id="{14C2FDAB-1780-13DA-F357-8A6243611AD0}"/>
              </a:ext>
            </a:extLst>
          </p:cNvPr>
          <p:cNvSpPr>
            <a:spLocks noGrp="1"/>
          </p:cNvSpPr>
          <p:nvPr>
            <p:ph type="title"/>
          </p:nvPr>
        </p:nvSpPr>
        <p:spPr>
          <a:xfrm>
            <a:off x="838200" y="669925"/>
            <a:ext cx="4508946" cy="1325563"/>
          </a:xfrm>
        </p:spPr>
        <p:txBody>
          <a:bodyPr anchor="b">
            <a:normAutofit/>
          </a:bodyPr>
          <a:lstStyle/>
          <a:p>
            <a:pPr algn="r"/>
            <a:r>
              <a:rPr lang="es-CO" sz="3100" b="1">
                <a:solidFill>
                  <a:schemeClr val="bg1"/>
                </a:solidFill>
              </a:rPr>
              <a:t>¿Por qué es importante el principio de Kershkov?</a:t>
            </a:r>
            <a:endParaRPr lang="es-CO" sz="3100">
              <a:solidFill>
                <a:schemeClr val="bg1"/>
              </a:solidFill>
            </a:endParaRPr>
          </a:p>
        </p:txBody>
      </p:sp>
      <p:cxnSp>
        <p:nvCxnSpPr>
          <p:cNvPr id="13" name="Straight Connector 1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Marcador de contenido 5">
            <a:extLst>
              <a:ext uri="{FF2B5EF4-FFF2-40B4-BE49-F238E27FC236}">
                <a16:creationId xmlns:a16="http://schemas.microsoft.com/office/drawing/2014/main" id="{13411905-8DB5-E78E-8AB8-A7B4487F0F9B}"/>
              </a:ext>
            </a:extLst>
          </p:cNvPr>
          <p:cNvSpPr>
            <a:spLocks noGrp="1"/>
          </p:cNvSpPr>
          <p:nvPr>
            <p:ph idx="1"/>
          </p:nvPr>
        </p:nvSpPr>
        <p:spPr>
          <a:xfrm>
            <a:off x="1392667" y="2398957"/>
            <a:ext cx="9406666" cy="3526144"/>
          </a:xfrm>
        </p:spPr>
        <p:txBody>
          <a:bodyPr>
            <a:normAutofit/>
          </a:bodyPr>
          <a:lstStyle/>
          <a:p>
            <a:pPr marL="514350" indent="-514350">
              <a:buFont typeface="+mj-lt"/>
              <a:buAutoNum type="arabicPeriod"/>
            </a:pPr>
            <a:r>
              <a:rPr lang="es-CO" sz="2000" b="1">
                <a:solidFill>
                  <a:schemeClr val="bg1"/>
                </a:solidFill>
              </a:rPr>
              <a:t>Cero confianza en el sigilo:</a:t>
            </a:r>
            <a:r>
              <a:rPr lang="es-CO" sz="2000">
                <a:solidFill>
                  <a:schemeClr val="bg1"/>
                </a:solidFill>
              </a:rPr>
              <a:t> No se depende de la falta de conocimiento del atacante.</a:t>
            </a:r>
          </a:p>
          <a:p>
            <a:pPr marL="514350" indent="-514350">
              <a:buFont typeface="+mj-lt"/>
              <a:buAutoNum type="arabicPeriod"/>
            </a:pPr>
            <a:r>
              <a:rPr lang="es-CO" sz="2000" b="1">
                <a:solidFill>
                  <a:schemeClr val="bg1"/>
                </a:solidFill>
              </a:rPr>
              <a:t>Robustez del sistema:</a:t>
            </a:r>
            <a:r>
              <a:rPr lang="es-CO" sz="2000">
                <a:solidFill>
                  <a:schemeClr val="bg1"/>
                </a:solidFill>
              </a:rPr>
              <a:t> Incluso si el atacante conoce el sistema, este sigue siendo seguro.</a:t>
            </a:r>
          </a:p>
          <a:p>
            <a:pPr marL="514350" indent="-514350">
              <a:buFont typeface="+mj-lt"/>
              <a:buAutoNum type="arabicPeriod"/>
            </a:pPr>
            <a:r>
              <a:rPr lang="es-CO" sz="2000" b="1">
                <a:solidFill>
                  <a:schemeClr val="bg1"/>
                </a:solidFill>
              </a:rPr>
              <a:t>Evaluación adecuada de riesgos:</a:t>
            </a:r>
            <a:r>
              <a:rPr lang="es-CO" sz="2000">
                <a:solidFill>
                  <a:schemeClr val="bg1"/>
                </a:solidFill>
              </a:rPr>
              <a:t> Permite medir la fiabilidad de las garantías criptográficas basándose en premisas realistas sobre el conocimiento del atacante.</a:t>
            </a:r>
          </a:p>
        </p:txBody>
      </p:sp>
      <p:sp>
        <p:nvSpPr>
          <p:cNvPr id="15" name="Rectangle 14">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414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97ED04CE-4795-4713-0319-DAE8939F1044}"/>
              </a:ext>
            </a:extLst>
          </p:cNvPr>
          <p:cNvSpPr>
            <a:spLocks noGrp="1"/>
          </p:cNvSpPr>
          <p:nvPr>
            <p:ph type="title"/>
          </p:nvPr>
        </p:nvSpPr>
        <p:spPr>
          <a:xfrm>
            <a:off x="838200" y="669925"/>
            <a:ext cx="4508946" cy="1325563"/>
          </a:xfrm>
        </p:spPr>
        <p:txBody>
          <a:bodyPr anchor="b">
            <a:normAutofit/>
          </a:bodyPr>
          <a:lstStyle/>
          <a:p>
            <a:pPr algn="r"/>
            <a:r>
              <a:rPr lang="es-CO" sz="4100">
                <a:solidFill>
                  <a:schemeClr val="bg1"/>
                </a:solidFill>
              </a:rPr>
              <a:t>¿Qué son los modelos de ataque?</a:t>
            </a:r>
          </a:p>
        </p:txBody>
      </p:sp>
      <p:cxnSp>
        <p:nvCxnSpPr>
          <p:cNvPr id="15"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8AEC75E3-6A17-728B-1BEF-84ECDFFB1B73}"/>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Los modelos de ataque son un conjunto de condiciones y escenarios que describen cómo un atacante podría intentar comprometer un sistema criptográfico. Son vitales tanto para los implementadores de protocolos como para los investigadores en criptografía.</a:t>
            </a:r>
          </a:p>
        </p:txBody>
      </p:sp>
      <p:sp>
        <p:nvSpPr>
          <p:cNvPr id="16"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664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E7F81577-E554-5FB5-D1E1-1E1BA47CE12D}"/>
              </a:ext>
            </a:extLst>
          </p:cNvPr>
          <p:cNvSpPr>
            <a:spLocks noGrp="1"/>
          </p:cNvSpPr>
          <p:nvPr>
            <p:ph type="title"/>
          </p:nvPr>
        </p:nvSpPr>
        <p:spPr>
          <a:xfrm>
            <a:off x="838200" y="669925"/>
            <a:ext cx="4508946" cy="1325563"/>
          </a:xfrm>
        </p:spPr>
        <p:txBody>
          <a:bodyPr anchor="b">
            <a:normAutofit/>
          </a:bodyPr>
          <a:lstStyle/>
          <a:p>
            <a:pPr algn="r"/>
            <a:r>
              <a:rPr lang="es-CO" sz="3700" b="1">
                <a:solidFill>
                  <a:schemeClr val="bg1"/>
                </a:solidFill>
              </a:rPr>
              <a:t>¿Cómo ayudan los modelos de ataque?</a:t>
            </a:r>
            <a:endParaRPr lang="es-CO" sz="370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98A9EBC-9337-623B-CECB-DA4A552A401E}"/>
              </a:ext>
            </a:extLst>
          </p:cNvPr>
          <p:cNvSpPr>
            <a:spLocks noGrp="1"/>
          </p:cNvSpPr>
          <p:nvPr>
            <p:ph idx="1"/>
          </p:nvPr>
        </p:nvSpPr>
        <p:spPr>
          <a:xfrm>
            <a:off x="1392667" y="2398957"/>
            <a:ext cx="9406666" cy="3526144"/>
          </a:xfrm>
        </p:spPr>
        <p:txBody>
          <a:bodyPr>
            <a:normAutofit/>
          </a:bodyPr>
          <a:lstStyle/>
          <a:p>
            <a:r>
              <a:rPr lang="es-CO" sz="2000" b="1">
                <a:solidFill>
                  <a:schemeClr val="bg1"/>
                </a:solidFill>
              </a:rPr>
              <a:t>Identificación de riesgos:</a:t>
            </a:r>
            <a:r>
              <a:rPr lang="es-CO" sz="2000">
                <a:solidFill>
                  <a:schemeClr val="bg1"/>
                </a:solidFill>
              </a:rPr>
              <a:t> Proveen un marco para entender los riesgos asociados a un criptosistema.</a:t>
            </a:r>
          </a:p>
          <a:p>
            <a:r>
              <a:rPr lang="es-CO" sz="2000" b="1">
                <a:solidFill>
                  <a:schemeClr val="bg1"/>
                </a:solidFill>
              </a:rPr>
              <a:t>Desarrollo de contramedidas:</a:t>
            </a:r>
            <a:r>
              <a:rPr lang="es-CO" sz="2000">
                <a:solidFill>
                  <a:schemeClr val="bg1"/>
                </a:solidFill>
              </a:rPr>
              <a:t> Ayudan a diseñar estrategias para mitigar vulnerabilidades potenciales.</a:t>
            </a:r>
          </a:p>
          <a:p>
            <a:r>
              <a:rPr lang="es-CO" sz="2000" b="1">
                <a:solidFill>
                  <a:schemeClr val="bg1"/>
                </a:solidFill>
              </a:rPr>
              <a:t>Marco para investigaciones:</a:t>
            </a:r>
            <a:r>
              <a:rPr lang="es-CO" sz="2000">
                <a:solidFill>
                  <a:schemeClr val="bg1"/>
                </a:solidFill>
              </a:rPr>
              <a:t> Facilitan a los investigadores proponer y evaluar nuevas formas de comprometer sistemas.</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830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F7C925-ADED-D2E0-94AD-D438505524AF}"/>
              </a:ext>
            </a:extLst>
          </p:cNvPr>
          <p:cNvSpPr>
            <a:spLocks noGrp="1"/>
          </p:cNvSpPr>
          <p:nvPr>
            <p:ph type="title"/>
          </p:nvPr>
        </p:nvSpPr>
        <p:spPr/>
        <p:txBody>
          <a:bodyPr/>
          <a:lstStyle/>
          <a:p>
            <a:r>
              <a:rPr lang="es-CO" dirty="0"/>
              <a:t>Ejemplos de modelos de ataque</a:t>
            </a:r>
          </a:p>
        </p:txBody>
      </p:sp>
      <p:sp>
        <p:nvSpPr>
          <p:cNvPr id="3" name="Marcador de texto 2">
            <a:extLst>
              <a:ext uri="{FF2B5EF4-FFF2-40B4-BE49-F238E27FC236}">
                <a16:creationId xmlns:a16="http://schemas.microsoft.com/office/drawing/2014/main" id="{DB5B38D3-1F02-606A-55C0-49C993AF057E}"/>
              </a:ext>
            </a:extLst>
          </p:cNvPr>
          <p:cNvSpPr>
            <a:spLocks noGrp="1"/>
          </p:cNvSpPr>
          <p:nvPr>
            <p:ph type="body" idx="1"/>
          </p:nvPr>
        </p:nvSpPr>
        <p:spPr/>
        <p:txBody>
          <a:bodyPr/>
          <a:lstStyle/>
          <a:p>
            <a:r>
              <a:rPr lang="es-CO" dirty="0"/>
              <a:t>COA: </a:t>
            </a:r>
            <a:r>
              <a:rPr lang="es-CO" dirty="0" err="1"/>
              <a:t>Ciphertext-Only</a:t>
            </a:r>
            <a:r>
              <a:rPr lang="es-CO" dirty="0"/>
              <a:t> </a:t>
            </a:r>
            <a:r>
              <a:rPr lang="es-CO" dirty="0" err="1"/>
              <a:t>Attack</a:t>
            </a:r>
            <a:endParaRPr lang="es-CO" dirty="0"/>
          </a:p>
        </p:txBody>
      </p:sp>
      <p:sp>
        <p:nvSpPr>
          <p:cNvPr id="4" name="Marcador de contenido 3">
            <a:extLst>
              <a:ext uri="{FF2B5EF4-FFF2-40B4-BE49-F238E27FC236}">
                <a16:creationId xmlns:a16="http://schemas.microsoft.com/office/drawing/2014/main" id="{B8D81BB6-F18C-D7DD-20E0-A899030931F0}"/>
              </a:ext>
            </a:extLst>
          </p:cNvPr>
          <p:cNvSpPr>
            <a:spLocks noGrp="1"/>
          </p:cNvSpPr>
          <p:nvPr>
            <p:ph sz="half" idx="2"/>
          </p:nvPr>
        </p:nvSpPr>
        <p:spPr/>
        <p:txBody>
          <a:bodyPr>
            <a:normAutofit fontScale="92500" lnSpcReduction="10000"/>
          </a:bodyPr>
          <a:lstStyle/>
          <a:p>
            <a:r>
              <a:rPr lang="es-CO" dirty="0"/>
              <a:t>En este modelo, el atacante solo tiene acceso al texto cifrado. No puede extraer más información salvo el resultado final del cifrado. Aquí, la seguridad del algoritmo es clave para mantener la protección.</a:t>
            </a:r>
          </a:p>
          <a:p>
            <a:endParaRPr lang="es-CO" dirty="0"/>
          </a:p>
          <a:p>
            <a:r>
              <a:rPr lang="es-CO" dirty="0"/>
              <a:t>https://</a:t>
            </a:r>
            <a:r>
              <a:rPr lang="es-CO" dirty="0" err="1"/>
              <a:t>www.youtube.com</a:t>
            </a:r>
            <a:r>
              <a:rPr lang="es-CO" dirty="0"/>
              <a:t>/</a:t>
            </a:r>
            <a:r>
              <a:rPr lang="es-CO" dirty="0" err="1"/>
              <a:t>watch?v</a:t>
            </a:r>
            <a:r>
              <a:rPr lang="es-CO" dirty="0"/>
              <a:t>=gLeBv0-i8Ug</a:t>
            </a:r>
          </a:p>
        </p:txBody>
      </p:sp>
      <p:sp>
        <p:nvSpPr>
          <p:cNvPr id="5" name="Marcador de texto 4">
            <a:extLst>
              <a:ext uri="{FF2B5EF4-FFF2-40B4-BE49-F238E27FC236}">
                <a16:creationId xmlns:a16="http://schemas.microsoft.com/office/drawing/2014/main" id="{C997C2E2-84A8-5B90-18FA-6D3CC261D459}"/>
              </a:ext>
            </a:extLst>
          </p:cNvPr>
          <p:cNvSpPr>
            <a:spLocks noGrp="1"/>
          </p:cNvSpPr>
          <p:nvPr>
            <p:ph type="body" sz="quarter" idx="3"/>
          </p:nvPr>
        </p:nvSpPr>
        <p:spPr/>
        <p:txBody>
          <a:bodyPr/>
          <a:lstStyle/>
          <a:p>
            <a:r>
              <a:rPr lang="es-CO" dirty="0"/>
              <a:t>KPA: </a:t>
            </a:r>
            <a:r>
              <a:rPr lang="es-CO" dirty="0" err="1"/>
              <a:t>Known</a:t>
            </a:r>
            <a:r>
              <a:rPr lang="es-CO" dirty="0"/>
              <a:t> </a:t>
            </a:r>
            <a:r>
              <a:rPr lang="es-CO" dirty="0" err="1"/>
              <a:t>Plaintext</a:t>
            </a:r>
            <a:r>
              <a:rPr lang="es-CO" dirty="0"/>
              <a:t> </a:t>
            </a:r>
            <a:r>
              <a:rPr lang="es-CO" dirty="0" err="1"/>
              <a:t>Attack</a:t>
            </a:r>
            <a:endParaRPr lang="es-CO" dirty="0"/>
          </a:p>
        </p:txBody>
      </p:sp>
      <p:sp>
        <p:nvSpPr>
          <p:cNvPr id="6" name="Marcador de contenido 5">
            <a:extLst>
              <a:ext uri="{FF2B5EF4-FFF2-40B4-BE49-F238E27FC236}">
                <a16:creationId xmlns:a16="http://schemas.microsoft.com/office/drawing/2014/main" id="{14D5CB35-E6C1-B868-345C-69CAC9A31376}"/>
              </a:ext>
            </a:extLst>
          </p:cNvPr>
          <p:cNvSpPr>
            <a:spLocks noGrp="1"/>
          </p:cNvSpPr>
          <p:nvPr>
            <p:ph sz="quarter" idx="4"/>
          </p:nvPr>
        </p:nvSpPr>
        <p:spPr/>
        <p:txBody>
          <a:bodyPr>
            <a:normAutofit fontScale="92500" lnSpcReduction="10000"/>
          </a:bodyPr>
          <a:lstStyle/>
          <a:p>
            <a:r>
              <a:rPr lang="es-CO" dirty="0"/>
              <a:t>El atacante tiene acceso tanto a la entrada (texto plano) como a la salida (texto cifrado). Este acceso permite al atacante comparar textos y buscar patrones que puedan romper el sistema.</a:t>
            </a:r>
          </a:p>
          <a:p>
            <a:endParaRPr lang="es-CO" dirty="0"/>
          </a:p>
          <a:p>
            <a:r>
              <a:rPr lang="es-CO" dirty="0"/>
              <a:t>https://</a:t>
            </a:r>
            <a:r>
              <a:rPr lang="es-CO" dirty="0" err="1"/>
              <a:t>www.youtube.com</a:t>
            </a:r>
            <a:r>
              <a:rPr lang="es-CO" dirty="0"/>
              <a:t>/</a:t>
            </a:r>
            <a:r>
              <a:rPr lang="es-CO" dirty="0" err="1"/>
              <a:t>watch?v</a:t>
            </a:r>
            <a:r>
              <a:rPr lang="es-CO" dirty="0"/>
              <a:t>=ebj5gKv0aEM</a:t>
            </a:r>
          </a:p>
        </p:txBody>
      </p:sp>
    </p:spTree>
    <p:extLst>
      <p:ext uri="{BB962C8B-B14F-4D97-AF65-F5344CB8AC3E}">
        <p14:creationId xmlns:p14="http://schemas.microsoft.com/office/powerpoint/2010/main" val="867930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C9722-CD95-00E9-29F3-931AC4D5B4B8}"/>
              </a:ext>
            </a:extLst>
          </p:cNvPr>
          <p:cNvSpPr>
            <a:spLocks noGrp="1"/>
          </p:cNvSpPr>
          <p:nvPr>
            <p:ph type="title"/>
          </p:nvPr>
        </p:nvSpPr>
        <p:spPr/>
        <p:txBody>
          <a:bodyPr/>
          <a:lstStyle/>
          <a:p>
            <a:r>
              <a:rPr lang="es-CO" dirty="0"/>
              <a:t>Ejemplos de modelos de ataque</a:t>
            </a:r>
          </a:p>
        </p:txBody>
      </p:sp>
      <p:sp>
        <p:nvSpPr>
          <p:cNvPr id="3" name="Marcador de texto 2">
            <a:extLst>
              <a:ext uri="{FF2B5EF4-FFF2-40B4-BE49-F238E27FC236}">
                <a16:creationId xmlns:a16="http://schemas.microsoft.com/office/drawing/2014/main" id="{D30AAEDA-FA41-526A-230B-2616B58E29ED}"/>
              </a:ext>
            </a:extLst>
          </p:cNvPr>
          <p:cNvSpPr>
            <a:spLocks noGrp="1"/>
          </p:cNvSpPr>
          <p:nvPr>
            <p:ph type="body" idx="1"/>
          </p:nvPr>
        </p:nvSpPr>
        <p:spPr/>
        <p:txBody>
          <a:bodyPr/>
          <a:lstStyle/>
          <a:p>
            <a:r>
              <a:rPr lang="es-CO" dirty="0"/>
              <a:t>CPA: </a:t>
            </a:r>
            <a:r>
              <a:rPr lang="es-CO" dirty="0" err="1"/>
              <a:t>Chosen-Plaintext</a:t>
            </a:r>
            <a:r>
              <a:rPr lang="es-CO" dirty="0"/>
              <a:t> </a:t>
            </a:r>
            <a:r>
              <a:rPr lang="es-CO" dirty="0" err="1"/>
              <a:t>Attack</a:t>
            </a:r>
            <a:endParaRPr lang="es-CO" dirty="0"/>
          </a:p>
        </p:txBody>
      </p:sp>
      <p:sp>
        <p:nvSpPr>
          <p:cNvPr id="4" name="Marcador de contenido 3">
            <a:extLst>
              <a:ext uri="{FF2B5EF4-FFF2-40B4-BE49-F238E27FC236}">
                <a16:creationId xmlns:a16="http://schemas.microsoft.com/office/drawing/2014/main" id="{F3391FFB-6B08-52A6-E17E-C69081740F42}"/>
              </a:ext>
            </a:extLst>
          </p:cNvPr>
          <p:cNvSpPr>
            <a:spLocks noGrp="1"/>
          </p:cNvSpPr>
          <p:nvPr>
            <p:ph sz="half" idx="2"/>
          </p:nvPr>
        </p:nvSpPr>
        <p:spPr/>
        <p:txBody>
          <a:bodyPr/>
          <a:lstStyle/>
          <a:p>
            <a:r>
              <a:rPr lang="es-CO" dirty="0"/>
              <a:t>https://</a:t>
            </a:r>
            <a:r>
              <a:rPr lang="es-CO" dirty="0" err="1"/>
              <a:t>www.youtube.com</a:t>
            </a:r>
            <a:r>
              <a:rPr lang="es-CO" dirty="0"/>
              <a:t>/</a:t>
            </a:r>
            <a:r>
              <a:rPr lang="es-CO" dirty="0" err="1"/>
              <a:t>watch?v</a:t>
            </a:r>
            <a:r>
              <a:rPr lang="es-CO" dirty="0"/>
              <a:t>=xxA5kHjlcPA</a:t>
            </a:r>
          </a:p>
        </p:txBody>
      </p:sp>
      <p:sp>
        <p:nvSpPr>
          <p:cNvPr id="5" name="Marcador de texto 4">
            <a:extLst>
              <a:ext uri="{FF2B5EF4-FFF2-40B4-BE49-F238E27FC236}">
                <a16:creationId xmlns:a16="http://schemas.microsoft.com/office/drawing/2014/main" id="{5E999FF1-005A-CABD-F013-A52155B0C35B}"/>
              </a:ext>
            </a:extLst>
          </p:cNvPr>
          <p:cNvSpPr>
            <a:spLocks noGrp="1"/>
          </p:cNvSpPr>
          <p:nvPr>
            <p:ph type="body" sz="quarter" idx="3"/>
          </p:nvPr>
        </p:nvSpPr>
        <p:spPr/>
        <p:txBody>
          <a:bodyPr/>
          <a:lstStyle/>
          <a:p>
            <a:r>
              <a:rPr lang="es-CO" dirty="0"/>
              <a:t>CCA: </a:t>
            </a:r>
            <a:r>
              <a:rPr lang="es-CO" dirty="0" err="1"/>
              <a:t>Chosen-Ciphertext</a:t>
            </a:r>
            <a:r>
              <a:rPr lang="es-CO" dirty="0"/>
              <a:t> </a:t>
            </a:r>
            <a:r>
              <a:rPr lang="es-CO" dirty="0" err="1"/>
              <a:t>Attact</a:t>
            </a:r>
            <a:endParaRPr lang="es-CO" dirty="0"/>
          </a:p>
        </p:txBody>
      </p:sp>
      <p:sp>
        <p:nvSpPr>
          <p:cNvPr id="6" name="Marcador de contenido 5">
            <a:extLst>
              <a:ext uri="{FF2B5EF4-FFF2-40B4-BE49-F238E27FC236}">
                <a16:creationId xmlns:a16="http://schemas.microsoft.com/office/drawing/2014/main" id="{5E414619-600C-4CBC-3525-BF869DAEECA8}"/>
              </a:ext>
            </a:extLst>
          </p:cNvPr>
          <p:cNvSpPr>
            <a:spLocks noGrp="1"/>
          </p:cNvSpPr>
          <p:nvPr>
            <p:ph sz="quarter" idx="4"/>
          </p:nvPr>
        </p:nvSpPr>
        <p:spPr/>
        <p:txBody>
          <a:bodyPr/>
          <a:lstStyle/>
          <a:p>
            <a:r>
              <a:rPr lang="es-CO" dirty="0"/>
              <a:t>https://</a:t>
            </a:r>
            <a:r>
              <a:rPr lang="es-CO" dirty="0" err="1"/>
              <a:t>www.youtube.com</a:t>
            </a:r>
            <a:r>
              <a:rPr lang="es-CO" dirty="0"/>
              <a:t>/</a:t>
            </a:r>
            <a:r>
              <a:rPr lang="es-CO" dirty="0" err="1"/>
              <a:t>watch?v</a:t>
            </a:r>
            <a:r>
              <a:rPr lang="es-CO" dirty="0"/>
              <a:t>=FUHJ4Sb8UKk</a:t>
            </a:r>
          </a:p>
        </p:txBody>
      </p:sp>
    </p:spTree>
    <p:extLst>
      <p:ext uri="{BB962C8B-B14F-4D97-AF65-F5344CB8AC3E}">
        <p14:creationId xmlns:p14="http://schemas.microsoft.com/office/powerpoint/2010/main" val="2728666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CCBB261-B237-A1EB-3691-D18F9DF4F899}"/>
              </a:ext>
            </a:extLst>
          </p:cNvPr>
          <p:cNvSpPr>
            <a:spLocks noGrp="1"/>
          </p:cNvSpPr>
          <p:nvPr>
            <p:ph type="title"/>
          </p:nvPr>
        </p:nvSpPr>
        <p:spPr>
          <a:xfrm>
            <a:off x="838200" y="669925"/>
            <a:ext cx="4508946" cy="1325563"/>
          </a:xfrm>
        </p:spPr>
        <p:txBody>
          <a:bodyPr anchor="b">
            <a:normAutofit/>
          </a:bodyPr>
          <a:lstStyle/>
          <a:p>
            <a:pPr algn="r"/>
            <a:r>
              <a:rPr lang="es-CO" b="1">
                <a:solidFill>
                  <a:schemeClr val="bg1"/>
                </a:solidFill>
              </a:rPr>
              <a:t>Modelos más complejos</a:t>
            </a:r>
            <a:endParaRPr lang="es-CO">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7ABF40A5-1C96-6C1F-ED25-1A75571F0B36}"/>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Algunos modelos permiten al atacante introducir mensajes en texto plano al sistema para analizar las salidas y encontrar debilidades estructurales o fallos.</a:t>
            </a:r>
          </a:p>
          <a:p>
            <a:pPr marL="0" indent="0">
              <a:buNone/>
            </a:pPr>
            <a:endParaRPr lang="es-CO" sz="2000">
              <a:solidFill>
                <a:schemeClr val="bg1"/>
              </a:solidFill>
            </a:endParaRPr>
          </a:p>
          <a:p>
            <a:pPr marL="0" indent="0">
              <a:buNone/>
            </a:pPr>
            <a:r>
              <a:rPr lang="es-CO" sz="2000">
                <a:solidFill>
                  <a:schemeClr val="bg1"/>
                </a:solidFill>
              </a:rPr>
              <a:t>¿Cómo se relaciona el criptoanálisis con los modelos de ataque?</a:t>
            </a:r>
          </a:p>
          <a:p>
            <a:pPr marL="0" indent="0">
              <a:buNone/>
            </a:pPr>
            <a:r>
              <a:rPr lang="es-CO" sz="2000">
                <a:solidFill>
                  <a:schemeClr val="bg1"/>
                </a:solidFill>
              </a:rPr>
              <a:t>El criptoanálisis es la ciencia que estudia cómo romper los algoritmos de cifrado, utilizando las propiedades de los modelos de ataque para identificar vulnerabilidades. Es más que solo "romper cifras", abarcando análisis probabilísticos y teoría de números, entre otros.</a:t>
            </a:r>
          </a:p>
          <a:p>
            <a:endParaRPr lang="es-CO"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049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E077EF9-9B93-E3A9-D847-CA03EC0E72A1}"/>
              </a:ext>
            </a:extLst>
          </p:cNvPr>
          <p:cNvPicPr>
            <a:picLocks noChangeAspect="1"/>
          </p:cNvPicPr>
          <p:nvPr/>
        </p:nvPicPr>
        <p:blipFill>
          <a:blip r:embed="rId2">
            <a:alphaModFix amt="60000"/>
          </a:blip>
          <a:srcRect/>
          <a:stretch>
            <a:fillRect/>
          </a:stretch>
        </p:blipFill>
        <p:spPr>
          <a:xfrm>
            <a:off x="-1" y="10"/>
            <a:ext cx="12192001" cy="6857990"/>
          </a:xfrm>
          <a:prstGeom prst="rect">
            <a:avLst/>
          </a:prstGeom>
        </p:spPr>
      </p:pic>
      <p:sp>
        <p:nvSpPr>
          <p:cNvPr id="2" name="Título 1">
            <a:extLst>
              <a:ext uri="{FF2B5EF4-FFF2-40B4-BE49-F238E27FC236}">
                <a16:creationId xmlns:a16="http://schemas.microsoft.com/office/drawing/2014/main" id="{EEE0E0D6-A125-BE33-AF45-F8FEABBD1322}"/>
              </a:ext>
            </a:extLst>
          </p:cNvPr>
          <p:cNvSpPr>
            <a:spLocks noGrp="1"/>
          </p:cNvSpPr>
          <p:nvPr>
            <p:ph type="title"/>
          </p:nvPr>
        </p:nvSpPr>
        <p:spPr>
          <a:xfrm>
            <a:off x="838200" y="914402"/>
            <a:ext cx="10515600" cy="2985923"/>
          </a:xfrm>
        </p:spPr>
        <p:txBody>
          <a:bodyPr vert="horz" lIns="91440" tIns="45720" rIns="91440" bIns="45720" rtlCol="0" anchor="b">
            <a:normAutofit/>
          </a:bodyPr>
          <a:lstStyle/>
          <a:p>
            <a:pPr algn="ctr"/>
            <a:r>
              <a:rPr lang="en-US" sz="5200">
                <a:solidFill>
                  <a:srgbClr val="FFFFFF"/>
                </a:solidFill>
              </a:rPr>
              <a:t>Seguridad Criptográfica: Cifrado vs Seguridad Computacional</a:t>
            </a:r>
          </a:p>
        </p:txBody>
      </p:sp>
      <p:sp>
        <p:nvSpPr>
          <p:cNvPr id="3" name="Marcador de texto 2">
            <a:extLst>
              <a:ext uri="{FF2B5EF4-FFF2-40B4-BE49-F238E27FC236}">
                <a16:creationId xmlns:a16="http://schemas.microsoft.com/office/drawing/2014/main" id="{C35325D6-34DC-7D40-81B7-0E33F9AA2DDC}"/>
              </a:ext>
            </a:extLst>
          </p:cNvPr>
          <p:cNvSpPr>
            <a:spLocks noGrp="1"/>
          </p:cNvSpPr>
          <p:nvPr>
            <p:ph type="body" idx="1"/>
          </p:nvPr>
        </p:nvSpPr>
        <p:spPr>
          <a:xfrm>
            <a:off x="838200" y="4072040"/>
            <a:ext cx="10515600" cy="1384310"/>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1997229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75AF736-5ACF-8CFE-CA0B-E745956F2CD5}"/>
              </a:ext>
            </a:extLst>
          </p:cNvPr>
          <p:cNvSpPr>
            <a:spLocks noGrp="1"/>
          </p:cNvSpPr>
          <p:nvPr>
            <p:ph type="title"/>
          </p:nvPr>
        </p:nvSpPr>
        <p:spPr>
          <a:xfrm>
            <a:off x="1156851" y="637762"/>
            <a:ext cx="9888496" cy="900131"/>
          </a:xfrm>
        </p:spPr>
        <p:txBody>
          <a:bodyPr anchor="t">
            <a:normAutofit/>
          </a:bodyPr>
          <a:lstStyle/>
          <a:p>
            <a:r>
              <a:rPr lang="es-CO" sz="4000">
                <a:solidFill>
                  <a:schemeClr val="bg1"/>
                </a:solidFill>
              </a:rPr>
              <a:t>¿Qué es la seguridad criptográfica?</a:t>
            </a:r>
          </a:p>
        </p:txBody>
      </p:sp>
      <p:sp>
        <p:nvSpPr>
          <p:cNvPr id="15"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85AEEFA-7BBF-FE61-156E-411EAE7B33F1}"/>
              </a:ext>
            </a:extLst>
          </p:cNvPr>
          <p:cNvSpPr>
            <a:spLocks noGrp="1"/>
          </p:cNvSpPr>
          <p:nvPr>
            <p:ph idx="1"/>
          </p:nvPr>
        </p:nvSpPr>
        <p:spPr>
          <a:xfrm>
            <a:off x="1155548" y="2217343"/>
            <a:ext cx="9880893" cy="3959619"/>
          </a:xfrm>
        </p:spPr>
        <p:txBody>
          <a:bodyPr>
            <a:normAutofit/>
          </a:bodyPr>
          <a:lstStyle/>
          <a:p>
            <a:pPr marL="0" indent="0">
              <a:buNone/>
            </a:pPr>
            <a:r>
              <a:rPr lang="es-CO" sz="2400"/>
              <a:t>La seguridad criptográfica es ese santo grial que buscan los diseñadores de criptosistemas: la promesa de que un sistema sea imposible de romper o que su protección no pueda ser vulnerada. Este concepto se centra en problemas tan complejos que, teóricamente, no tienen solución o es comprobadamente imposible resolverlos. Sin embargo, alcanzar este nivel de seguridad en la práctica es una tarea titánica. Aunque podrías recordar el cifrado del "one-time pad" que garantiza un cifrado perfecto al tener una llave más larga que el texto en claro, resulta poco práctico debido a la longitud extrema de las llaves necesarias.</a:t>
            </a:r>
          </a:p>
        </p:txBody>
      </p:sp>
    </p:spTree>
    <p:extLst>
      <p:ext uri="{BB962C8B-B14F-4D97-AF65-F5344CB8AC3E}">
        <p14:creationId xmlns:p14="http://schemas.microsoft.com/office/powerpoint/2010/main" val="1090904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1A7E310-53F2-B638-EB3E-13B1435B4A44}"/>
              </a:ext>
            </a:extLst>
          </p:cNvPr>
          <p:cNvSpPr>
            <a:spLocks noGrp="1"/>
          </p:cNvSpPr>
          <p:nvPr>
            <p:ph type="title"/>
          </p:nvPr>
        </p:nvSpPr>
        <p:spPr>
          <a:xfrm>
            <a:off x="838200" y="669925"/>
            <a:ext cx="4508946" cy="1325563"/>
          </a:xfrm>
        </p:spPr>
        <p:txBody>
          <a:bodyPr anchor="b">
            <a:normAutofit/>
          </a:bodyPr>
          <a:lstStyle/>
          <a:p>
            <a:pPr algn="r"/>
            <a:r>
              <a:rPr lang="es-CO" sz="2800" b="1">
                <a:solidFill>
                  <a:schemeClr val="bg1"/>
                </a:solidFill>
              </a:rPr>
              <a:t>¿Cómo se relacionan la seguridad computacional e informática?</a:t>
            </a:r>
            <a:endParaRPr lang="es-CO" sz="280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95A7BB1-D59D-EADB-4443-04DAAFF54366}"/>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Aquí entra en juego la seguridad computacional, que no pretende ser infalible, pero sí increíblemente difícil de romper. Consiste en la capacidad de un criptosistema para ser efectivamente seguro bajo condiciones prácticas. Estos sistemas dependen de problemas que, aunque puedan tener solución teórica, son computacionalmente inviables de resolver. A través del uso de algoritmos y llaves robustas, buscamos que los sistemas perduren y se fortalezcan frente a avances futuros en cómputo.</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759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B42E190-7F4C-3F63-89BC-0B43C4F1B36C}"/>
              </a:ext>
            </a:extLst>
          </p:cNvPr>
          <p:cNvSpPr>
            <a:spLocks noGrp="1"/>
          </p:cNvSpPr>
          <p:nvPr>
            <p:ph type="title"/>
          </p:nvPr>
        </p:nvSpPr>
        <p:spPr>
          <a:xfrm>
            <a:off x="938907" y="282800"/>
            <a:ext cx="5217172" cy="1288673"/>
          </a:xfrm>
        </p:spPr>
        <p:txBody>
          <a:bodyPr vert="horz" lIns="91440" tIns="45720" rIns="91440" bIns="45720" rtlCol="0" anchor="b">
            <a:normAutofit/>
          </a:bodyPr>
          <a:lstStyle/>
          <a:p>
            <a:r>
              <a:rPr lang="en-US" sz="3700">
                <a:solidFill>
                  <a:schemeClr val="bg1"/>
                </a:solidFill>
              </a:rPr>
              <a:t>¿Cómo se mide la seguridad computacional?</a:t>
            </a:r>
          </a:p>
        </p:txBody>
      </p:sp>
      <p:sp>
        <p:nvSpPr>
          <p:cNvPr id="3" name="Marcador de contenido 2">
            <a:extLst>
              <a:ext uri="{FF2B5EF4-FFF2-40B4-BE49-F238E27FC236}">
                <a16:creationId xmlns:a16="http://schemas.microsoft.com/office/drawing/2014/main" id="{6D139D94-7FCE-0539-B10E-1BF763C90B05}"/>
              </a:ext>
            </a:extLst>
          </p:cNvPr>
          <p:cNvSpPr>
            <a:spLocks noGrp="1"/>
          </p:cNvSpPr>
          <p:nvPr>
            <p:ph sz="half" idx="1"/>
          </p:nvPr>
        </p:nvSpPr>
        <p:spPr>
          <a:xfrm>
            <a:off x="938906" y="1715151"/>
            <a:ext cx="5217173" cy="4351338"/>
          </a:xfrm>
        </p:spPr>
        <p:txBody>
          <a:bodyPr vert="horz" lIns="91440" tIns="45720" rIns="91440" bIns="45720" rtlCol="0">
            <a:normAutofit/>
          </a:bodyPr>
          <a:lstStyle/>
          <a:p>
            <a:pPr marL="0"/>
            <a:r>
              <a:rPr lang="en-US" sz="2000">
                <a:solidFill>
                  <a:schemeClr val="bg1"/>
                </a:solidFill>
              </a:rPr>
              <a:t>Determinar el grado de seguridad computacional de un sistema es complicado y depende de factores ambientales que cambian constantemente, como el desarrollo de nuevos algoritmos o avances en tecnología de procesamiento. A pesar de esto, es posible asignar un nivel de seguridad en términos de bits. Por ejemplo, una versión modificada del One Time Pad con una llave de 128 bits proporciona un espacio suficientemente grande para que sea extraordinariamente difícil encontrar la llave correcta. Imagínate, podría tardar miles de millones de años romperse, incluso si se probaran cientos de miles de intentos por segundo.</a:t>
            </a:r>
          </a:p>
        </p:txBody>
      </p:sp>
      <p:grpSp>
        <p:nvGrpSpPr>
          <p:cNvPr id="13" name="Graphic 4">
            <a:extLst>
              <a:ext uri="{FF2B5EF4-FFF2-40B4-BE49-F238E27FC236}">
                <a16:creationId xmlns:a16="http://schemas.microsoft.com/office/drawing/2014/main" id="{D92F9A1A-77F4-4E16-958B-64BB489FFE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2349" y="739986"/>
            <a:ext cx="975169" cy="975171"/>
            <a:chOff x="5829300" y="3162300"/>
            <a:chExt cx="532256" cy="532257"/>
          </a:xfrm>
          <a:solidFill>
            <a:schemeClr val="bg1"/>
          </a:solidFill>
        </p:grpSpPr>
        <p:sp>
          <p:nvSpPr>
            <p:cNvPr id="14" name="Freeform: Shape 13">
              <a:extLst>
                <a:ext uri="{FF2B5EF4-FFF2-40B4-BE49-F238E27FC236}">
                  <a16:creationId xmlns:a16="http://schemas.microsoft.com/office/drawing/2014/main" id="{819A42ED-6B91-49E6-9BDB-6339893E9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B732C3B-202D-4B4E-9C2B-283338B2A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38433EC-2142-4B86-B9BA-25AFE2629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F3A02D8-E8AA-47DC-B215-ED01D604E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1A156CC-0ACD-4554-947F-A9FD30B6A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BACA1F0-7581-48CC-BB3D-29D84E66B1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8C34CDB-6796-4AA3-9001-DA5B717D7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9D783F9-0F69-4135-9961-9BAB1C1A6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FFBBC22-B7E4-49E9-9BD1-36B5F6299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E179D1A-1F7F-41FF-A993-7DB78E9EB3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565B3A8-B9D8-4EA9-B3DA-DDB2A574B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891E65D-798E-4741-A582-606A9152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8BAB8E0-D711-471F-8EB7-6F8C42092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5" name="Marcador de contenido 4">
            <a:extLst>
              <a:ext uri="{FF2B5EF4-FFF2-40B4-BE49-F238E27FC236}">
                <a16:creationId xmlns:a16="http://schemas.microsoft.com/office/drawing/2014/main" id="{72F62648-8455-9E5F-F445-AF10F61A22BB}"/>
              </a:ext>
            </a:extLst>
          </p:cNvPr>
          <p:cNvPicPr>
            <a:picLocks noGrp="1" noChangeAspect="1"/>
          </p:cNvPicPr>
          <p:nvPr>
            <p:ph sz="half" idx="2"/>
          </p:nvPr>
        </p:nvPicPr>
        <p:blipFill>
          <a:blip r:embed="rId2"/>
          <a:stretch>
            <a:fillRect/>
          </a:stretch>
        </p:blipFill>
        <p:spPr>
          <a:xfrm>
            <a:off x="7364695" y="322504"/>
            <a:ext cx="3985495" cy="2931037"/>
          </a:xfrm>
          <a:prstGeom prst="rect">
            <a:avLst/>
          </a:prstGeom>
        </p:spPr>
      </p:pic>
      <p:pic>
        <p:nvPicPr>
          <p:cNvPr id="6" name="Imagen 5">
            <a:extLst>
              <a:ext uri="{FF2B5EF4-FFF2-40B4-BE49-F238E27FC236}">
                <a16:creationId xmlns:a16="http://schemas.microsoft.com/office/drawing/2014/main" id="{71BF93A2-300C-A97A-551E-1C52A7ADB3D5}"/>
              </a:ext>
            </a:extLst>
          </p:cNvPr>
          <p:cNvPicPr>
            <a:picLocks noChangeAspect="1"/>
          </p:cNvPicPr>
          <p:nvPr/>
        </p:nvPicPr>
        <p:blipFill>
          <a:blip r:embed="rId3"/>
          <a:stretch>
            <a:fillRect/>
          </a:stretch>
        </p:blipFill>
        <p:spPr>
          <a:xfrm>
            <a:off x="6586388" y="3782012"/>
            <a:ext cx="4763801" cy="2119328"/>
          </a:xfrm>
          <a:prstGeom prst="rect">
            <a:avLst/>
          </a:prstGeom>
        </p:spPr>
      </p:pic>
      <p:sp>
        <p:nvSpPr>
          <p:cNvPr id="28" name="Oval 27">
            <a:extLst>
              <a:ext uri="{FF2B5EF4-FFF2-40B4-BE49-F238E27FC236}">
                <a16:creationId xmlns:a16="http://schemas.microsoft.com/office/drawing/2014/main" id="{C4C270DE-0BEB-4372-B440-7EADA6FAF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877" y="4618784"/>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757ACA0C-8702-4043-8D4D-582EAEDF1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877" y="4618784"/>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922061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E25114D4-1AA9-A471-3520-8AA9C1789C77}"/>
              </a:ext>
            </a:extLst>
          </p:cNvPr>
          <p:cNvSpPr>
            <a:spLocks noGrp="1"/>
          </p:cNvSpPr>
          <p:nvPr>
            <p:ph type="title"/>
          </p:nvPr>
        </p:nvSpPr>
        <p:spPr>
          <a:xfrm>
            <a:off x="1014141" y="1450655"/>
            <a:ext cx="3932030" cy="3956690"/>
          </a:xfrm>
        </p:spPr>
        <p:txBody>
          <a:bodyPr anchor="ctr">
            <a:normAutofit/>
          </a:bodyPr>
          <a:lstStyle/>
          <a:p>
            <a:r>
              <a:rPr lang="es-CO">
                <a:solidFill>
                  <a:schemeClr val="bg1"/>
                </a:solidFill>
              </a:rPr>
              <a:t>¿Cuáles son las características fundamentales de la criptografía?</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6BE30412-5AA5-2E53-6472-34CBAE728F87}"/>
              </a:ext>
            </a:extLst>
          </p:cNvPr>
          <p:cNvSpPr>
            <a:spLocks noGrp="1"/>
          </p:cNvSpPr>
          <p:nvPr>
            <p:ph idx="1"/>
          </p:nvPr>
        </p:nvSpPr>
        <p:spPr>
          <a:xfrm>
            <a:off x="6096000" y="1108061"/>
            <a:ext cx="5008901" cy="4571972"/>
          </a:xfrm>
        </p:spPr>
        <p:txBody>
          <a:bodyPr anchor="ctr">
            <a:normAutofit/>
          </a:bodyPr>
          <a:lstStyle/>
          <a:p>
            <a:pPr marL="0" indent="0">
              <a:buNone/>
            </a:pPr>
            <a:r>
              <a:rPr lang="es-CO" sz="1900">
                <a:solidFill>
                  <a:schemeClr val="bg1"/>
                </a:solidFill>
              </a:rPr>
              <a:t>Las propiedades fundamentales de la criptografía aseguran la protección de la información a través de varios principios. Estas características son:</a:t>
            </a:r>
          </a:p>
          <a:p>
            <a:pPr marL="514350" indent="-514350">
              <a:buFont typeface="+mj-lt"/>
              <a:buAutoNum type="arabicPeriod"/>
            </a:pPr>
            <a:r>
              <a:rPr lang="es-CO" sz="1900" b="1">
                <a:solidFill>
                  <a:schemeClr val="bg1"/>
                </a:solidFill>
              </a:rPr>
              <a:t>Confidencialidad</a:t>
            </a:r>
            <a:r>
              <a:rPr lang="es-CO" sz="1900">
                <a:solidFill>
                  <a:schemeClr val="bg1"/>
                </a:solidFill>
              </a:rPr>
              <a:t>: Solo las personas autorizadas pueden acceder a la información.</a:t>
            </a:r>
          </a:p>
          <a:p>
            <a:pPr marL="514350" indent="-514350">
              <a:buFont typeface="+mj-lt"/>
              <a:buAutoNum type="arabicPeriod"/>
            </a:pPr>
            <a:r>
              <a:rPr lang="es-CO" sz="1900" b="1">
                <a:solidFill>
                  <a:schemeClr val="bg1"/>
                </a:solidFill>
              </a:rPr>
              <a:t>Integridad</a:t>
            </a:r>
            <a:r>
              <a:rPr lang="es-CO" sz="1900">
                <a:solidFill>
                  <a:schemeClr val="bg1"/>
                </a:solidFill>
              </a:rPr>
              <a:t>: Los datos no son alterados entre el momento en que son generados y recibidos.</a:t>
            </a:r>
          </a:p>
          <a:p>
            <a:pPr marL="514350" indent="-514350">
              <a:buFont typeface="+mj-lt"/>
              <a:buAutoNum type="arabicPeriod"/>
            </a:pPr>
            <a:r>
              <a:rPr lang="es-CO" sz="1900" b="1">
                <a:solidFill>
                  <a:schemeClr val="bg1"/>
                </a:solidFill>
              </a:rPr>
              <a:t>Autenticidad</a:t>
            </a:r>
            <a:r>
              <a:rPr lang="es-CO" sz="1900">
                <a:solidFill>
                  <a:schemeClr val="bg1"/>
                </a:solidFill>
              </a:rPr>
              <a:t>: Verifica que la información proviene de una fuente legítima.</a:t>
            </a:r>
          </a:p>
          <a:p>
            <a:pPr marL="514350" indent="-514350">
              <a:buFont typeface="+mj-lt"/>
              <a:buAutoNum type="arabicPeriod"/>
            </a:pPr>
            <a:r>
              <a:rPr lang="es-CO" sz="1900" b="1">
                <a:solidFill>
                  <a:schemeClr val="bg1"/>
                </a:solidFill>
              </a:rPr>
              <a:t>No repudio</a:t>
            </a:r>
            <a:r>
              <a:rPr lang="es-CO" sz="1900">
                <a:solidFill>
                  <a:schemeClr val="bg1"/>
                </a:solidFill>
              </a:rPr>
              <a:t>: Una vez que se ha dado un determinado mensaje o acción, su autor no puede negarlo.</a:t>
            </a:r>
          </a:p>
          <a:p>
            <a:endParaRPr lang="es-CO" sz="1900">
              <a:solidFill>
                <a:schemeClr val="bg1"/>
              </a:solidFill>
            </a:endParaRPr>
          </a:p>
        </p:txBody>
      </p:sp>
    </p:spTree>
    <p:extLst>
      <p:ext uri="{BB962C8B-B14F-4D97-AF65-F5344CB8AC3E}">
        <p14:creationId xmlns:p14="http://schemas.microsoft.com/office/powerpoint/2010/main" val="2876091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B1657F80-360E-A6A9-4AC9-C65534AAC6F5}"/>
              </a:ext>
            </a:extLst>
          </p:cNvPr>
          <p:cNvSpPr>
            <a:spLocks noGrp="1"/>
          </p:cNvSpPr>
          <p:nvPr>
            <p:ph type="title"/>
          </p:nvPr>
        </p:nvSpPr>
        <p:spPr>
          <a:xfrm>
            <a:off x="1156851" y="637762"/>
            <a:ext cx="9888496" cy="900131"/>
          </a:xfrm>
        </p:spPr>
        <p:txBody>
          <a:bodyPr anchor="t">
            <a:normAutofit/>
          </a:bodyPr>
          <a:lstStyle/>
          <a:p>
            <a:r>
              <a:rPr lang="es-CO" sz="3700">
                <a:solidFill>
                  <a:schemeClr val="bg1"/>
                </a:solidFill>
              </a:rPr>
              <a:t>¿Por qué es importante el tamaño de las llaves?</a:t>
            </a:r>
          </a:p>
        </p:txBody>
      </p:sp>
      <p:sp>
        <p:nvSpPr>
          <p:cNvPr id="13" name="Rectangle 12">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5">
            <a:extLst>
              <a:ext uri="{FF2B5EF4-FFF2-40B4-BE49-F238E27FC236}">
                <a16:creationId xmlns:a16="http://schemas.microsoft.com/office/drawing/2014/main" id="{D223DC55-2050-DA74-FA7B-AC5040294C27}"/>
              </a:ext>
            </a:extLst>
          </p:cNvPr>
          <p:cNvSpPr>
            <a:spLocks noGrp="1"/>
          </p:cNvSpPr>
          <p:nvPr>
            <p:ph idx="1"/>
          </p:nvPr>
        </p:nvSpPr>
        <p:spPr>
          <a:xfrm>
            <a:off x="1155548" y="2217343"/>
            <a:ext cx="9880893" cy="3959619"/>
          </a:xfrm>
        </p:spPr>
        <p:txBody>
          <a:bodyPr>
            <a:normAutofit/>
          </a:bodyPr>
          <a:lstStyle/>
          <a:p>
            <a:pPr marL="0" indent="0">
              <a:buNone/>
            </a:pPr>
            <a:r>
              <a:rPr lang="es-CO" sz="2400"/>
              <a:t>El uso de llaves significativamente grandes es crucial para aumentar la resistencia de los criptosistemas. Con cada incremento en el tamaño de la llave, no solo protegemos mejor los datos, sino que también nos adelantamos a potenciales avances tecnológicos. Es impresionante señalar que romper un sistema con una llave suficientemente robusta puede ser una hazaña más difícil que contar los átomos en el universo. Esto es lo que hace que mantener la seguridad de nuestros criptosistemas sea una preocupación constante.</a:t>
            </a:r>
          </a:p>
        </p:txBody>
      </p:sp>
    </p:spTree>
    <p:extLst>
      <p:ext uri="{BB962C8B-B14F-4D97-AF65-F5344CB8AC3E}">
        <p14:creationId xmlns:p14="http://schemas.microsoft.com/office/powerpoint/2010/main" val="2903949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B98D7CA0-BCFF-BF8F-9541-15102D30353D}"/>
              </a:ext>
            </a:extLst>
          </p:cNvPr>
          <p:cNvSpPr>
            <a:spLocks noGrp="1"/>
          </p:cNvSpPr>
          <p:nvPr>
            <p:ph type="title"/>
          </p:nvPr>
        </p:nvSpPr>
        <p:spPr>
          <a:xfrm>
            <a:off x="3501896" y="1271675"/>
            <a:ext cx="5505441" cy="2387600"/>
          </a:xfrm>
        </p:spPr>
        <p:txBody>
          <a:bodyPr vert="horz" lIns="91440" tIns="45720" rIns="91440" bIns="45720" rtlCol="0" anchor="b">
            <a:normAutofit/>
          </a:bodyPr>
          <a:lstStyle/>
          <a:p>
            <a:pPr algn="ctr"/>
            <a:r>
              <a:rPr lang="en-US" sz="4200" kern="1200">
                <a:solidFill>
                  <a:schemeClr val="bg1"/>
                </a:solidFill>
                <a:latin typeface="+mj-lt"/>
                <a:ea typeface="+mj-ea"/>
                <a:cs typeface="+mj-cs"/>
              </a:rPr>
              <a:t>Cifrado simétrico</a:t>
            </a:r>
          </a:p>
        </p:txBody>
      </p:sp>
      <p:sp>
        <p:nvSpPr>
          <p:cNvPr id="5" name="Marcador de texto 4">
            <a:extLst>
              <a:ext uri="{FF2B5EF4-FFF2-40B4-BE49-F238E27FC236}">
                <a16:creationId xmlns:a16="http://schemas.microsoft.com/office/drawing/2014/main" id="{F11255BB-4EBC-6426-1914-17E28CD9BAF5}"/>
              </a:ext>
            </a:extLst>
          </p:cNvPr>
          <p:cNvSpPr>
            <a:spLocks noGrp="1"/>
          </p:cNvSpPr>
          <p:nvPr>
            <p:ph type="body" idx="1"/>
          </p:nvPr>
        </p:nvSpPr>
        <p:spPr>
          <a:xfrm>
            <a:off x="3501896" y="3751350"/>
            <a:ext cx="5505449" cy="1655762"/>
          </a:xfrm>
        </p:spPr>
        <p:txBody>
          <a:bodyPr vert="horz" lIns="91440" tIns="45720" rIns="91440" bIns="45720" rtlCol="0">
            <a:normAutofit/>
          </a:bodyPr>
          <a:lstStyle/>
          <a:p>
            <a:pPr algn="ctr"/>
            <a:endParaRPr lang="en-US" sz="2000" kern="1200">
              <a:solidFill>
                <a:schemeClr val="bg1"/>
              </a:solidFill>
              <a:latin typeface="+mn-lt"/>
              <a:ea typeface="+mn-ea"/>
              <a:cs typeface="+mn-cs"/>
            </a:endParaRPr>
          </a:p>
        </p:txBody>
      </p:sp>
      <p:cxnSp>
        <p:nvCxnSpPr>
          <p:cNvPr id="12" name="Straight Connector 11">
            <a:extLst>
              <a:ext uri="{FF2B5EF4-FFF2-40B4-BE49-F238E27FC236}">
                <a16:creationId xmlns:a16="http://schemas.microsoft.com/office/drawing/2014/main" id="{FEA8332D-EA74-40A2-8709-00EDB23792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7240" y="3429000"/>
            <a:ext cx="0" cy="31648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358801C-1E89-48FF-B14F-D76A2EA14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4797" y="816429"/>
            <a:ext cx="8239647" cy="52251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AB88284F-ED00-40CA-B57D-89C49E8EC6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00357" y="272979"/>
            <a:ext cx="0" cy="290621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151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ítulo 3">
            <a:extLst>
              <a:ext uri="{FF2B5EF4-FFF2-40B4-BE49-F238E27FC236}">
                <a16:creationId xmlns:a16="http://schemas.microsoft.com/office/drawing/2014/main" id="{F1F2FBA0-A47B-735B-86AB-0C95BD1631E6}"/>
              </a:ext>
            </a:extLst>
          </p:cNvPr>
          <p:cNvSpPr>
            <a:spLocks noGrp="1"/>
          </p:cNvSpPr>
          <p:nvPr>
            <p:ph type="title"/>
          </p:nvPr>
        </p:nvSpPr>
        <p:spPr>
          <a:xfrm>
            <a:off x="838200" y="669925"/>
            <a:ext cx="4508946" cy="1325563"/>
          </a:xfrm>
        </p:spPr>
        <p:txBody>
          <a:bodyPr anchor="b">
            <a:normAutofit/>
          </a:bodyPr>
          <a:lstStyle/>
          <a:p>
            <a:pPr algn="r"/>
            <a:r>
              <a:rPr lang="es-CO" sz="3100">
                <a:solidFill>
                  <a:schemeClr val="bg1"/>
                </a:solidFill>
              </a:rPr>
              <a:t>¿Qué es el cifrado simétrico en criptografía?</a:t>
            </a: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Marcador de contenido 4">
            <a:extLst>
              <a:ext uri="{FF2B5EF4-FFF2-40B4-BE49-F238E27FC236}">
                <a16:creationId xmlns:a16="http://schemas.microsoft.com/office/drawing/2014/main" id="{0F47FA2B-37F0-1F4A-D4EC-E15F3AD30A68}"/>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Cuando hablamos de cifrado en criptografía, nos referimos a los procedimientos que encriptan información para mantenerla secreta. Un concepto clave dentro de este campo es el cifrado simétrico, donde un algoritmo convierte un texto plano en información encriptada y, posteriormente, utiliza el mismo proceso para desencriptar el texto y regresar al formato original. Esta mecánica de ida y vuelta define al cifrado simétrico y se piensa como una "cajita" que transforma el contenido de un lado a otro.</a:t>
            </a:r>
          </a:p>
          <a:p>
            <a:pPr marL="0" indent="0">
              <a:buNone/>
            </a:pPr>
            <a:endParaRPr lang="es-CO" sz="2000">
              <a:solidFill>
                <a:schemeClr val="bg1"/>
              </a:solidFill>
            </a:endParaRPr>
          </a:p>
        </p:txBody>
      </p:sp>
      <p:sp>
        <p:nvSpPr>
          <p:cNvPr id="14" name="Rectangle 13">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452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ítulo 3">
            <a:extLst>
              <a:ext uri="{FF2B5EF4-FFF2-40B4-BE49-F238E27FC236}">
                <a16:creationId xmlns:a16="http://schemas.microsoft.com/office/drawing/2014/main" id="{F848FB9D-FC81-3984-F0EA-AAD38BAC14A3}"/>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sz="4100">
                <a:solidFill>
                  <a:schemeClr val="bg1"/>
                </a:solidFill>
              </a:rPr>
              <a:t>Cómo funcionan los cifrados por bloques?</a:t>
            </a:r>
          </a:p>
        </p:txBody>
      </p:sp>
      <p:cxnSp>
        <p:nvCxnSpPr>
          <p:cNvPr id="16" name="Straight Connector 1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Marcador de contenido 4">
            <a:extLst>
              <a:ext uri="{FF2B5EF4-FFF2-40B4-BE49-F238E27FC236}">
                <a16:creationId xmlns:a16="http://schemas.microsoft.com/office/drawing/2014/main" id="{FE7C9E19-413D-E5CD-4F51-1CC25344C35E}"/>
              </a:ext>
            </a:extLst>
          </p:cNvPr>
          <p:cNvSpPr>
            <a:spLocks noGrp="1"/>
          </p:cNvSpPr>
          <p:nvPr>
            <p:ph sz="half" idx="1"/>
          </p:nvPr>
        </p:nvSpPr>
        <p:spPr>
          <a:xfrm>
            <a:off x="1295400" y="2288833"/>
            <a:ext cx="4800600" cy="3711571"/>
          </a:xfrm>
        </p:spPr>
        <p:txBody>
          <a:bodyPr vert="horz" lIns="91440" tIns="45720" rIns="91440" bIns="45720" rtlCol="0">
            <a:normAutofit/>
          </a:bodyPr>
          <a:lstStyle/>
          <a:p>
            <a:pPr marL="0"/>
            <a:r>
              <a:rPr lang="en-US" sz="1600">
                <a:solidFill>
                  <a:schemeClr val="bg1"/>
                </a:solidFill>
              </a:rPr>
              <a:t>Un método moderno de cifrado es el cifrado por bloques. Aquí, los datos pasan por múltiples rondas de cifrado, es decir, se aplica el algoritmo repetidamente posiblemente utilizando diferentes llaves. La idea es que cada ronda de cifrado envuelve a la anterior, creando una capa adicional de seguridad. Los cifrados por bloques tienen modos de operación que determinan cómo se procesan los datos. Algunos ejemplos incluyen:</a:t>
            </a:r>
          </a:p>
          <a:p>
            <a:r>
              <a:rPr lang="en-US" sz="1600" b="1">
                <a:solidFill>
                  <a:schemeClr val="bg1"/>
                </a:solidFill>
              </a:rPr>
              <a:t>Electronic Code Book (ECB)</a:t>
            </a:r>
            <a:r>
              <a:rPr lang="en-US" sz="1600">
                <a:solidFill>
                  <a:schemeClr val="bg1"/>
                </a:solidFill>
              </a:rPr>
              <a:t>: Divide la información en bloques y los cifra individualmente.</a:t>
            </a:r>
          </a:p>
          <a:p>
            <a:r>
              <a:rPr lang="en-US" sz="1600">
                <a:solidFill>
                  <a:schemeClr val="bg1"/>
                </a:solidFill>
              </a:rPr>
              <a:t>Otros modos de operación que aumentan la seguridad y tienen aplicaciones específicas.</a:t>
            </a:r>
          </a:p>
          <a:p>
            <a:endParaRPr lang="en-US" sz="1600">
              <a:solidFill>
                <a:schemeClr val="bg1"/>
              </a:solidFill>
            </a:endParaRPr>
          </a:p>
        </p:txBody>
      </p:sp>
      <p:pic>
        <p:nvPicPr>
          <p:cNvPr id="7" name="Marcador de contenido 6">
            <a:extLst>
              <a:ext uri="{FF2B5EF4-FFF2-40B4-BE49-F238E27FC236}">
                <a16:creationId xmlns:a16="http://schemas.microsoft.com/office/drawing/2014/main" id="{44DCC038-4BE9-3673-08FE-46EB89481665}"/>
              </a:ext>
            </a:extLst>
          </p:cNvPr>
          <p:cNvPicPr>
            <a:picLocks noGrp="1" noChangeAspect="1"/>
          </p:cNvPicPr>
          <p:nvPr>
            <p:ph sz="half" idx="2"/>
          </p:nvPr>
        </p:nvPicPr>
        <p:blipFill>
          <a:blip r:embed="rId2"/>
          <a:stretch>
            <a:fillRect/>
          </a:stretch>
        </p:blipFill>
        <p:spPr>
          <a:xfrm>
            <a:off x="6926180" y="369913"/>
            <a:ext cx="3026665" cy="2784532"/>
          </a:xfrm>
          <a:prstGeom prst="rect">
            <a:avLst/>
          </a:prstGeom>
        </p:spPr>
      </p:pic>
      <p:sp>
        <p:nvSpPr>
          <p:cNvPr id="18" name="Rectangle 17">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0282D629-DC13-93B8-6E2D-72DCF5E50654}"/>
              </a:ext>
            </a:extLst>
          </p:cNvPr>
          <p:cNvPicPr>
            <a:picLocks noChangeAspect="1"/>
          </p:cNvPicPr>
          <p:nvPr/>
        </p:nvPicPr>
        <p:blipFill>
          <a:blip r:embed="rId3"/>
          <a:stretch>
            <a:fillRect/>
          </a:stretch>
        </p:blipFill>
        <p:spPr>
          <a:xfrm>
            <a:off x="8038661" y="3981345"/>
            <a:ext cx="3588640" cy="2282375"/>
          </a:xfrm>
          <a:prstGeom prst="rect">
            <a:avLst/>
          </a:prstGeom>
        </p:spPr>
      </p:pic>
      <p:sp>
        <p:nvSpPr>
          <p:cNvPr id="20" name="Rectangle 19">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236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91E08D06-5B4F-074D-5600-B181BD1B5C00}"/>
              </a:ext>
            </a:extLst>
          </p:cNvPr>
          <p:cNvSpPr>
            <a:spLocks noGrp="1"/>
          </p:cNvSpPr>
          <p:nvPr>
            <p:ph type="title"/>
          </p:nvPr>
        </p:nvSpPr>
        <p:spPr>
          <a:xfrm>
            <a:off x="838200" y="1641752"/>
            <a:ext cx="4391025" cy="1323439"/>
          </a:xfrm>
        </p:spPr>
        <p:txBody>
          <a:bodyPr vert="horz" lIns="91440" tIns="45720" rIns="91440" bIns="45720" rtlCol="0" anchor="t">
            <a:normAutofit/>
          </a:bodyPr>
          <a:lstStyle/>
          <a:p>
            <a:r>
              <a:rPr lang="en-US" sz="4000" kern="1200">
                <a:solidFill>
                  <a:schemeClr val="bg1"/>
                </a:solidFill>
                <a:latin typeface="+mj-lt"/>
                <a:ea typeface="+mj-ea"/>
                <a:cs typeface="+mj-cs"/>
              </a:rPr>
              <a:t>¿Cómo funciona el cifrado por flujo?</a:t>
            </a:r>
          </a:p>
        </p:txBody>
      </p:sp>
      <p:sp>
        <p:nvSpPr>
          <p:cNvPr id="6" name="Marcador de contenido 5">
            <a:extLst>
              <a:ext uri="{FF2B5EF4-FFF2-40B4-BE49-F238E27FC236}">
                <a16:creationId xmlns:a16="http://schemas.microsoft.com/office/drawing/2014/main" id="{75249FDC-D1A2-EB68-8375-C46A8B286DA8}"/>
              </a:ext>
            </a:extLst>
          </p:cNvPr>
          <p:cNvSpPr>
            <a:spLocks noGrp="1"/>
          </p:cNvSpPr>
          <p:nvPr>
            <p:ph sz="half" idx="1"/>
          </p:nvPr>
        </p:nvSpPr>
        <p:spPr>
          <a:xfrm>
            <a:off x="838200" y="3146400"/>
            <a:ext cx="4391025" cy="2454300"/>
          </a:xfrm>
        </p:spPr>
        <p:txBody>
          <a:bodyPr vert="horz" lIns="91440" tIns="45720" rIns="91440" bIns="45720" rtlCol="0">
            <a:normAutofit/>
          </a:bodyPr>
          <a:lstStyle/>
          <a:p>
            <a:pPr marL="0" indent="0">
              <a:buNone/>
            </a:pPr>
            <a:r>
              <a:rPr lang="en-US" sz="1700" dirty="0">
                <a:solidFill>
                  <a:schemeClr val="bg1">
                    <a:alpha val="80000"/>
                  </a:schemeClr>
                </a:solidFill>
              </a:rPr>
              <a:t>En </a:t>
            </a:r>
            <a:r>
              <a:rPr lang="en-US" sz="1700" dirty="0" err="1">
                <a:solidFill>
                  <a:schemeClr val="bg1">
                    <a:alpha val="80000"/>
                  </a:schemeClr>
                </a:solidFill>
              </a:rPr>
              <a:t>escenarios</a:t>
            </a:r>
            <a:r>
              <a:rPr lang="en-US" sz="1700" dirty="0">
                <a:solidFill>
                  <a:schemeClr val="bg1">
                    <a:alpha val="80000"/>
                  </a:schemeClr>
                </a:solidFill>
              </a:rPr>
              <a:t> </a:t>
            </a:r>
            <a:r>
              <a:rPr lang="en-US" sz="1700" dirty="0" err="1">
                <a:solidFill>
                  <a:schemeClr val="bg1">
                    <a:alpha val="80000"/>
                  </a:schemeClr>
                </a:solidFill>
              </a:rPr>
              <a:t>donde</a:t>
            </a:r>
            <a:r>
              <a:rPr lang="en-US" sz="1700" dirty="0">
                <a:solidFill>
                  <a:schemeClr val="bg1">
                    <a:alpha val="80000"/>
                  </a:schemeClr>
                </a:solidFill>
              </a:rPr>
              <a:t> la </a:t>
            </a:r>
            <a:r>
              <a:rPr lang="en-US" sz="1700" dirty="0" err="1">
                <a:solidFill>
                  <a:schemeClr val="bg1">
                    <a:alpha val="80000"/>
                  </a:schemeClr>
                </a:solidFill>
              </a:rPr>
              <a:t>información</a:t>
            </a:r>
            <a:r>
              <a:rPr lang="en-US" sz="1700" dirty="0">
                <a:solidFill>
                  <a:schemeClr val="bg1">
                    <a:alpha val="80000"/>
                  </a:schemeClr>
                </a:solidFill>
              </a:rPr>
              <a:t> no se </a:t>
            </a:r>
            <a:r>
              <a:rPr lang="en-US" sz="1700" dirty="0" err="1">
                <a:solidFill>
                  <a:schemeClr val="bg1">
                    <a:alpha val="80000"/>
                  </a:schemeClr>
                </a:solidFill>
              </a:rPr>
              <a:t>conoce</a:t>
            </a:r>
            <a:r>
              <a:rPr lang="en-US" sz="1700" dirty="0">
                <a:solidFill>
                  <a:schemeClr val="bg1">
                    <a:alpha val="80000"/>
                  </a:schemeClr>
                </a:solidFill>
              </a:rPr>
              <a:t> </a:t>
            </a:r>
            <a:r>
              <a:rPr lang="en-US" sz="1700" dirty="0" err="1">
                <a:solidFill>
                  <a:schemeClr val="bg1">
                    <a:alpha val="80000"/>
                  </a:schemeClr>
                </a:solidFill>
              </a:rPr>
              <a:t>completamente</a:t>
            </a:r>
            <a:r>
              <a:rPr lang="en-US" sz="1700" dirty="0">
                <a:solidFill>
                  <a:schemeClr val="bg1">
                    <a:alpha val="80000"/>
                  </a:schemeClr>
                </a:solidFill>
              </a:rPr>
              <a:t> de </a:t>
            </a:r>
            <a:r>
              <a:rPr lang="en-US" sz="1700" dirty="0" err="1">
                <a:solidFill>
                  <a:schemeClr val="bg1">
                    <a:alpha val="80000"/>
                  </a:schemeClr>
                </a:solidFill>
              </a:rPr>
              <a:t>antemano</a:t>
            </a:r>
            <a:r>
              <a:rPr lang="en-US" sz="1700" dirty="0">
                <a:solidFill>
                  <a:schemeClr val="bg1">
                    <a:alpha val="80000"/>
                  </a:schemeClr>
                </a:solidFill>
              </a:rPr>
              <a:t>, </a:t>
            </a:r>
            <a:r>
              <a:rPr lang="en-US" sz="1700" dirty="0" err="1">
                <a:solidFill>
                  <a:schemeClr val="bg1">
                    <a:alpha val="80000"/>
                  </a:schemeClr>
                </a:solidFill>
              </a:rPr>
              <a:t>como</a:t>
            </a:r>
            <a:r>
              <a:rPr lang="en-US" sz="1700" dirty="0">
                <a:solidFill>
                  <a:schemeClr val="bg1">
                    <a:alpha val="80000"/>
                  </a:schemeClr>
                </a:solidFill>
              </a:rPr>
              <a:t> </a:t>
            </a:r>
            <a:r>
              <a:rPr lang="en-US" sz="1700" dirty="0" err="1">
                <a:solidFill>
                  <a:schemeClr val="bg1">
                    <a:alpha val="80000"/>
                  </a:schemeClr>
                </a:solidFill>
              </a:rPr>
              <a:t>en</a:t>
            </a:r>
            <a:r>
              <a:rPr lang="en-US" sz="1700" dirty="0">
                <a:solidFill>
                  <a:schemeClr val="bg1">
                    <a:alpha val="80000"/>
                  </a:schemeClr>
                </a:solidFill>
              </a:rPr>
              <a:t> </a:t>
            </a:r>
            <a:r>
              <a:rPr lang="en-US" sz="1700" dirty="0" err="1">
                <a:solidFill>
                  <a:schemeClr val="bg1">
                    <a:alpha val="80000"/>
                  </a:schemeClr>
                </a:solidFill>
              </a:rPr>
              <a:t>el</a:t>
            </a:r>
            <a:r>
              <a:rPr lang="en-US" sz="1700" dirty="0">
                <a:solidFill>
                  <a:schemeClr val="bg1">
                    <a:alpha val="80000"/>
                  </a:schemeClr>
                </a:solidFill>
              </a:rPr>
              <a:t> streaming de audio o video, </a:t>
            </a:r>
            <a:r>
              <a:rPr lang="en-US" sz="1700" dirty="0" err="1">
                <a:solidFill>
                  <a:schemeClr val="bg1">
                    <a:alpha val="80000"/>
                  </a:schemeClr>
                </a:solidFill>
              </a:rPr>
              <a:t>el</a:t>
            </a:r>
            <a:r>
              <a:rPr lang="en-US" sz="1700" dirty="0">
                <a:solidFill>
                  <a:schemeClr val="bg1">
                    <a:alpha val="80000"/>
                  </a:schemeClr>
                </a:solidFill>
              </a:rPr>
              <a:t> </a:t>
            </a:r>
            <a:r>
              <a:rPr lang="en-US" sz="1700" dirty="0" err="1">
                <a:solidFill>
                  <a:schemeClr val="bg1">
                    <a:alpha val="80000"/>
                  </a:schemeClr>
                </a:solidFill>
              </a:rPr>
              <a:t>cifrado</a:t>
            </a:r>
            <a:r>
              <a:rPr lang="en-US" sz="1700" dirty="0">
                <a:solidFill>
                  <a:schemeClr val="bg1">
                    <a:alpha val="80000"/>
                  </a:schemeClr>
                </a:solidFill>
              </a:rPr>
              <a:t> </a:t>
            </a:r>
            <a:r>
              <a:rPr lang="en-US" sz="1700" dirty="0" err="1">
                <a:solidFill>
                  <a:schemeClr val="bg1">
                    <a:alpha val="80000"/>
                  </a:schemeClr>
                </a:solidFill>
              </a:rPr>
              <a:t>por</a:t>
            </a:r>
            <a:r>
              <a:rPr lang="en-US" sz="1700" dirty="0">
                <a:solidFill>
                  <a:schemeClr val="bg1">
                    <a:alpha val="80000"/>
                  </a:schemeClr>
                </a:solidFill>
              </a:rPr>
              <a:t> </a:t>
            </a:r>
            <a:r>
              <a:rPr lang="en-US" sz="1700" dirty="0" err="1">
                <a:solidFill>
                  <a:schemeClr val="bg1">
                    <a:alpha val="80000"/>
                  </a:schemeClr>
                </a:solidFill>
              </a:rPr>
              <a:t>flujo</a:t>
            </a:r>
            <a:r>
              <a:rPr lang="en-US" sz="1700" dirty="0">
                <a:solidFill>
                  <a:schemeClr val="bg1">
                    <a:alpha val="80000"/>
                  </a:schemeClr>
                </a:solidFill>
              </a:rPr>
              <a:t> es </a:t>
            </a:r>
            <a:r>
              <a:rPr lang="en-US" sz="1700" dirty="0" err="1">
                <a:solidFill>
                  <a:schemeClr val="bg1">
                    <a:alpha val="80000"/>
                  </a:schemeClr>
                </a:solidFill>
              </a:rPr>
              <a:t>esencial</a:t>
            </a:r>
            <a:r>
              <a:rPr lang="en-US" sz="1700" dirty="0">
                <a:solidFill>
                  <a:schemeClr val="bg1">
                    <a:alpha val="80000"/>
                  </a:schemeClr>
                </a:solidFill>
              </a:rPr>
              <a:t>. Este </a:t>
            </a:r>
            <a:r>
              <a:rPr lang="en-US" sz="1700" dirty="0" err="1">
                <a:solidFill>
                  <a:schemeClr val="bg1">
                    <a:alpha val="80000"/>
                  </a:schemeClr>
                </a:solidFill>
              </a:rPr>
              <a:t>método</a:t>
            </a:r>
            <a:r>
              <a:rPr lang="en-US" sz="1700" dirty="0">
                <a:solidFill>
                  <a:schemeClr val="bg1">
                    <a:alpha val="80000"/>
                  </a:schemeClr>
                </a:solidFill>
              </a:rPr>
              <a:t> </a:t>
            </a:r>
            <a:r>
              <a:rPr lang="en-US" sz="1700" dirty="0" err="1">
                <a:solidFill>
                  <a:schemeClr val="bg1">
                    <a:alpha val="80000"/>
                  </a:schemeClr>
                </a:solidFill>
              </a:rPr>
              <a:t>utiliza</a:t>
            </a:r>
            <a:r>
              <a:rPr lang="en-US" sz="1700" dirty="0">
                <a:solidFill>
                  <a:schemeClr val="bg1">
                    <a:alpha val="80000"/>
                  </a:schemeClr>
                </a:solidFill>
              </a:rPr>
              <a:t> un </a:t>
            </a:r>
            <a:r>
              <a:rPr lang="en-US" sz="1700" dirty="0" err="1">
                <a:solidFill>
                  <a:schemeClr val="bg1">
                    <a:alpha val="80000"/>
                  </a:schemeClr>
                </a:solidFill>
              </a:rPr>
              <a:t>generador</a:t>
            </a:r>
            <a:r>
              <a:rPr lang="en-US" sz="1700" dirty="0">
                <a:solidFill>
                  <a:schemeClr val="bg1">
                    <a:alpha val="80000"/>
                  </a:schemeClr>
                </a:solidFill>
              </a:rPr>
              <a:t> de </a:t>
            </a:r>
            <a:r>
              <a:rPr lang="en-US" sz="1700" dirty="0" err="1">
                <a:solidFill>
                  <a:schemeClr val="bg1">
                    <a:alpha val="80000"/>
                  </a:schemeClr>
                </a:solidFill>
              </a:rPr>
              <a:t>números</a:t>
            </a:r>
            <a:r>
              <a:rPr lang="en-US" sz="1700" dirty="0">
                <a:solidFill>
                  <a:schemeClr val="bg1">
                    <a:alpha val="80000"/>
                  </a:schemeClr>
                </a:solidFill>
              </a:rPr>
              <a:t> </a:t>
            </a:r>
            <a:r>
              <a:rPr lang="en-US" sz="1700" dirty="0" err="1">
                <a:solidFill>
                  <a:schemeClr val="bg1">
                    <a:alpha val="80000"/>
                  </a:schemeClr>
                </a:solidFill>
              </a:rPr>
              <a:t>aleatorios</a:t>
            </a:r>
            <a:r>
              <a:rPr lang="en-US" sz="1700" dirty="0">
                <a:solidFill>
                  <a:schemeClr val="bg1">
                    <a:alpha val="80000"/>
                  </a:schemeClr>
                </a:solidFill>
              </a:rPr>
              <a:t> para </a:t>
            </a:r>
            <a:r>
              <a:rPr lang="en-US" sz="1700" dirty="0" err="1">
                <a:solidFill>
                  <a:schemeClr val="bg1">
                    <a:alpha val="80000"/>
                  </a:schemeClr>
                </a:solidFill>
              </a:rPr>
              <a:t>cifrar</a:t>
            </a:r>
            <a:r>
              <a:rPr lang="en-US" sz="1700" dirty="0">
                <a:solidFill>
                  <a:schemeClr val="bg1">
                    <a:alpha val="80000"/>
                  </a:schemeClr>
                </a:solidFill>
              </a:rPr>
              <a:t> </a:t>
            </a:r>
            <a:r>
              <a:rPr lang="en-US" sz="1700" dirty="0" err="1">
                <a:solidFill>
                  <a:schemeClr val="bg1">
                    <a:alpha val="80000"/>
                  </a:schemeClr>
                </a:solidFill>
              </a:rPr>
              <a:t>los</a:t>
            </a:r>
            <a:r>
              <a:rPr lang="en-US" sz="1700" dirty="0">
                <a:solidFill>
                  <a:schemeClr val="bg1">
                    <a:alpha val="80000"/>
                  </a:schemeClr>
                </a:solidFill>
              </a:rPr>
              <a:t> </a:t>
            </a:r>
            <a:r>
              <a:rPr lang="en-US" sz="1700" dirty="0" err="1">
                <a:solidFill>
                  <a:schemeClr val="bg1">
                    <a:alpha val="80000"/>
                  </a:schemeClr>
                </a:solidFill>
              </a:rPr>
              <a:t>datos</a:t>
            </a:r>
            <a:r>
              <a:rPr lang="en-US" sz="1700" dirty="0">
                <a:solidFill>
                  <a:schemeClr val="bg1">
                    <a:alpha val="80000"/>
                  </a:schemeClr>
                </a:solidFill>
              </a:rPr>
              <a:t> de </a:t>
            </a:r>
            <a:r>
              <a:rPr lang="en-US" sz="1700" dirty="0" err="1">
                <a:solidFill>
                  <a:schemeClr val="bg1">
                    <a:alpha val="80000"/>
                  </a:schemeClr>
                </a:solidFill>
              </a:rPr>
              <a:t>manera</a:t>
            </a:r>
            <a:r>
              <a:rPr lang="en-US" sz="1700" dirty="0">
                <a:solidFill>
                  <a:schemeClr val="bg1">
                    <a:alpha val="80000"/>
                  </a:schemeClr>
                </a:solidFill>
              </a:rPr>
              <a:t> continua. YouTube y Spotify son </a:t>
            </a:r>
            <a:r>
              <a:rPr lang="en-US" sz="1700" dirty="0" err="1">
                <a:solidFill>
                  <a:schemeClr val="bg1">
                    <a:alpha val="80000"/>
                  </a:schemeClr>
                </a:solidFill>
              </a:rPr>
              <a:t>ejemplos</a:t>
            </a:r>
            <a:r>
              <a:rPr lang="en-US" sz="1700" dirty="0">
                <a:solidFill>
                  <a:schemeClr val="bg1">
                    <a:alpha val="80000"/>
                  </a:schemeClr>
                </a:solidFill>
              </a:rPr>
              <a:t> </a:t>
            </a:r>
            <a:r>
              <a:rPr lang="en-US" sz="1700" dirty="0" err="1">
                <a:solidFill>
                  <a:schemeClr val="bg1">
                    <a:alpha val="80000"/>
                  </a:schemeClr>
                </a:solidFill>
              </a:rPr>
              <a:t>donde</a:t>
            </a:r>
            <a:r>
              <a:rPr lang="en-US" sz="1700" dirty="0">
                <a:solidFill>
                  <a:schemeClr val="bg1">
                    <a:alpha val="80000"/>
                  </a:schemeClr>
                </a:solidFill>
              </a:rPr>
              <a:t> </a:t>
            </a:r>
            <a:r>
              <a:rPr lang="en-US" sz="1700" dirty="0" err="1">
                <a:solidFill>
                  <a:schemeClr val="bg1">
                    <a:alpha val="80000"/>
                  </a:schemeClr>
                </a:solidFill>
              </a:rPr>
              <a:t>cada</a:t>
            </a:r>
            <a:r>
              <a:rPr lang="en-US" sz="1700" dirty="0">
                <a:solidFill>
                  <a:schemeClr val="bg1">
                    <a:alpha val="80000"/>
                  </a:schemeClr>
                </a:solidFill>
              </a:rPr>
              <a:t> </a:t>
            </a:r>
            <a:r>
              <a:rPr lang="en-US" sz="1700" dirty="0" err="1">
                <a:solidFill>
                  <a:schemeClr val="bg1">
                    <a:alpha val="80000"/>
                  </a:schemeClr>
                </a:solidFill>
              </a:rPr>
              <a:t>flujo</a:t>
            </a:r>
            <a:r>
              <a:rPr lang="en-US" sz="1700" dirty="0">
                <a:solidFill>
                  <a:schemeClr val="bg1">
                    <a:alpha val="80000"/>
                  </a:schemeClr>
                </a:solidFill>
              </a:rPr>
              <a:t> de </a:t>
            </a:r>
            <a:r>
              <a:rPr lang="en-US" sz="1700" dirty="0" err="1">
                <a:solidFill>
                  <a:schemeClr val="bg1">
                    <a:alpha val="80000"/>
                  </a:schemeClr>
                </a:solidFill>
              </a:rPr>
              <a:t>datos</a:t>
            </a:r>
            <a:r>
              <a:rPr lang="en-US" sz="1700" dirty="0">
                <a:solidFill>
                  <a:schemeClr val="bg1">
                    <a:alpha val="80000"/>
                  </a:schemeClr>
                </a:solidFill>
              </a:rPr>
              <a:t> se </a:t>
            </a:r>
            <a:r>
              <a:rPr lang="en-US" sz="1700" dirty="0" err="1">
                <a:solidFill>
                  <a:schemeClr val="bg1">
                    <a:alpha val="80000"/>
                  </a:schemeClr>
                </a:solidFill>
              </a:rPr>
              <a:t>acompaña</a:t>
            </a:r>
            <a:r>
              <a:rPr lang="en-US" sz="1700" dirty="0">
                <a:solidFill>
                  <a:schemeClr val="bg1">
                    <a:alpha val="80000"/>
                  </a:schemeClr>
                </a:solidFill>
              </a:rPr>
              <a:t> de bits </a:t>
            </a:r>
            <a:r>
              <a:rPr lang="en-US" sz="1700" dirty="0" err="1">
                <a:solidFill>
                  <a:schemeClr val="bg1">
                    <a:alpha val="80000"/>
                  </a:schemeClr>
                </a:solidFill>
              </a:rPr>
              <a:t>aleatorios</a:t>
            </a:r>
            <a:r>
              <a:rPr lang="en-US" sz="1700" dirty="0">
                <a:solidFill>
                  <a:schemeClr val="bg1">
                    <a:alpha val="80000"/>
                  </a:schemeClr>
                </a:solidFill>
              </a:rPr>
              <a:t> para </a:t>
            </a:r>
            <a:r>
              <a:rPr lang="en-US" sz="1700" dirty="0" err="1">
                <a:solidFill>
                  <a:schemeClr val="bg1">
                    <a:alpha val="80000"/>
                  </a:schemeClr>
                </a:solidFill>
              </a:rPr>
              <a:t>mantener</a:t>
            </a:r>
            <a:r>
              <a:rPr lang="en-US" sz="1700" dirty="0">
                <a:solidFill>
                  <a:schemeClr val="bg1">
                    <a:alpha val="80000"/>
                  </a:schemeClr>
                </a:solidFill>
              </a:rPr>
              <a:t> la </a:t>
            </a:r>
            <a:r>
              <a:rPr lang="en-US" sz="1700" dirty="0" err="1">
                <a:solidFill>
                  <a:schemeClr val="bg1">
                    <a:alpha val="80000"/>
                  </a:schemeClr>
                </a:solidFill>
              </a:rPr>
              <a:t>información</a:t>
            </a:r>
            <a:r>
              <a:rPr lang="en-US" sz="1700" dirty="0">
                <a:solidFill>
                  <a:schemeClr val="bg1">
                    <a:alpha val="80000"/>
                  </a:schemeClr>
                </a:solidFill>
              </a:rPr>
              <a:t> </a:t>
            </a:r>
            <a:r>
              <a:rPr lang="en-US" sz="1700" dirty="0" err="1">
                <a:solidFill>
                  <a:schemeClr val="bg1">
                    <a:alpha val="80000"/>
                  </a:schemeClr>
                </a:solidFill>
              </a:rPr>
              <a:t>segura</a:t>
            </a:r>
            <a:r>
              <a:rPr lang="en-US" sz="1700" dirty="0">
                <a:solidFill>
                  <a:schemeClr val="bg1">
                    <a:alpha val="80000"/>
                  </a:schemeClr>
                </a:solidFill>
              </a:rPr>
              <a:t>.</a:t>
            </a:r>
          </a:p>
        </p:txBody>
      </p:sp>
      <p:pic>
        <p:nvPicPr>
          <p:cNvPr id="8" name="Marcador de contenido 7">
            <a:extLst>
              <a:ext uri="{FF2B5EF4-FFF2-40B4-BE49-F238E27FC236}">
                <a16:creationId xmlns:a16="http://schemas.microsoft.com/office/drawing/2014/main" id="{DEB9304C-DA5A-C31F-5EBB-255D0B83CB26}"/>
              </a:ext>
            </a:extLst>
          </p:cNvPr>
          <p:cNvPicPr>
            <a:picLocks noGrp="1" noChangeAspect="1"/>
          </p:cNvPicPr>
          <p:nvPr>
            <p:ph sz="half" idx="2"/>
          </p:nvPr>
        </p:nvPicPr>
        <p:blipFill>
          <a:blip r:embed="rId2"/>
          <a:stretch>
            <a:fillRect/>
          </a:stretch>
        </p:blipFill>
        <p:spPr>
          <a:xfrm>
            <a:off x="6356487" y="1429488"/>
            <a:ext cx="4740000" cy="3960000"/>
          </a:xfrm>
          <a:prstGeom prst="rect">
            <a:avLst/>
          </a:prstGeom>
        </p:spPr>
      </p:pic>
    </p:spTree>
    <p:extLst>
      <p:ext uri="{BB962C8B-B14F-4D97-AF65-F5344CB8AC3E}">
        <p14:creationId xmlns:p14="http://schemas.microsoft.com/office/powerpoint/2010/main" val="3521835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ítulo 4">
            <a:extLst>
              <a:ext uri="{FF2B5EF4-FFF2-40B4-BE49-F238E27FC236}">
                <a16:creationId xmlns:a16="http://schemas.microsoft.com/office/drawing/2014/main" id="{7EDD2382-5ADE-F2F2-70A1-B4A36792A517}"/>
              </a:ext>
            </a:extLst>
          </p:cNvPr>
          <p:cNvSpPr>
            <a:spLocks noGrp="1"/>
          </p:cNvSpPr>
          <p:nvPr>
            <p:ph type="title"/>
          </p:nvPr>
        </p:nvSpPr>
        <p:spPr>
          <a:xfrm>
            <a:off x="838200" y="669925"/>
            <a:ext cx="4508946" cy="1325563"/>
          </a:xfrm>
        </p:spPr>
        <p:txBody>
          <a:bodyPr anchor="b">
            <a:normAutofit/>
          </a:bodyPr>
          <a:lstStyle/>
          <a:p>
            <a:pPr algn="r"/>
            <a:r>
              <a:rPr lang="es-CO" sz="3100" b="1">
                <a:solidFill>
                  <a:schemeClr val="bg1"/>
                </a:solidFill>
              </a:rPr>
              <a:t>Importancia de la llave y el número único (nonce)</a:t>
            </a:r>
            <a:endParaRPr lang="es-CO" sz="3100">
              <a:solidFill>
                <a:schemeClr val="bg1"/>
              </a:solidFill>
            </a:endParaRPr>
          </a:p>
        </p:txBody>
      </p:sp>
      <p:cxnSp>
        <p:nvCxnSpPr>
          <p:cNvPr id="13" name="Straight Connector 1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Marcador de contenido 5">
            <a:extLst>
              <a:ext uri="{FF2B5EF4-FFF2-40B4-BE49-F238E27FC236}">
                <a16:creationId xmlns:a16="http://schemas.microsoft.com/office/drawing/2014/main" id="{D155335A-2263-917E-7781-971DC2CEF3CD}"/>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En el cifrado por flujo, además de una llave, se utiliza un número único, conocido como nonce, para garantizar que las claves no se repitan y se evite la predictibilidad en el cifrado. La combinación clave-no-repeat asegura protección y seguridad contra ataques.</a:t>
            </a:r>
          </a:p>
        </p:txBody>
      </p:sp>
      <p:sp>
        <p:nvSpPr>
          <p:cNvPr id="15" name="Rectangle 14">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067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3CFC5DEA-06E9-EC81-5E04-EECFE5A91395}"/>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b="1">
                <a:solidFill>
                  <a:schemeClr val="bg1"/>
                </a:solidFill>
              </a:rPr>
              <a:t>Arquitecturas de flujo</a:t>
            </a:r>
            <a:endParaRPr lang="en-US">
              <a:solidFill>
                <a:schemeClr val="bg1"/>
              </a:solidFill>
            </a:endParaRPr>
          </a:p>
        </p:txBody>
      </p:sp>
      <p:cxnSp>
        <p:nvCxnSpPr>
          <p:cNvPr id="14" name="Straight Connector 1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Marcador de contenido 4">
            <a:extLst>
              <a:ext uri="{FF2B5EF4-FFF2-40B4-BE49-F238E27FC236}">
                <a16:creationId xmlns:a16="http://schemas.microsoft.com/office/drawing/2014/main" id="{B063D027-2C4E-2457-23F0-49CBBF9AFDE9}"/>
              </a:ext>
            </a:extLst>
          </p:cNvPr>
          <p:cNvSpPr>
            <a:spLocks noGrp="1"/>
          </p:cNvSpPr>
          <p:nvPr>
            <p:ph sz="half" idx="2"/>
          </p:nvPr>
        </p:nvSpPr>
        <p:spPr>
          <a:xfrm>
            <a:off x="1295400" y="2288833"/>
            <a:ext cx="4800600" cy="3711571"/>
          </a:xfrm>
        </p:spPr>
        <p:txBody>
          <a:bodyPr vert="horz" lIns="91440" tIns="45720" rIns="91440" bIns="45720" rtlCol="0">
            <a:normAutofit/>
          </a:bodyPr>
          <a:lstStyle/>
          <a:p>
            <a:pPr marL="0"/>
            <a:r>
              <a:rPr lang="en-US" sz="1600">
                <a:solidFill>
                  <a:schemeClr val="bg1"/>
                </a:solidFill>
              </a:rPr>
              <a:t>En el cifrado por flujo existen diferentes arquitecturas que definen su funcionamiento:</a:t>
            </a:r>
          </a:p>
          <a:p>
            <a:pPr marL="514350"/>
            <a:r>
              <a:rPr lang="en-US" sz="1600" b="1">
                <a:solidFill>
                  <a:schemeClr val="bg1"/>
                </a:solidFill>
              </a:rPr>
              <a:t>Flujo basado en estado</a:t>
            </a:r>
            <a:r>
              <a:rPr lang="en-US" sz="1600">
                <a:solidFill>
                  <a:schemeClr val="bg1"/>
                </a:solidFill>
              </a:rPr>
              <a:t>: Usa memoria interna actualizada con cada operación de cifrado y funciona como una segunda semilla para el proceso.</a:t>
            </a:r>
          </a:p>
          <a:p>
            <a:pPr marL="514350"/>
            <a:r>
              <a:rPr lang="en-US" sz="1600" b="1">
                <a:solidFill>
                  <a:schemeClr val="bg1"/>
                </a:solidFill>
              </a:rPr>
              <a:t>Flujo basado en contador</a:t>
            </a:r>
            <a:r>
              <a:rPr lang="en-US" sz="1600">
                <a:solidFill>
                  <a:schemeClr val="bg1"/>
                </a:solidFill>
              </a:rPr>
              <a:t>: Depende de un contador externo que permite generar nuevas llaves para cada flujo, manteniendo la seguridad siempre que el contador sea seguro y no manipulable por atacantes.</a:t>
            </a:r>
          </a:p>
          <a:p>
            <a:pPr marL="0"/>
            <a:r>
              <a:rPr lang="en-US" sz="1600">
                <a:solidFill>
                  <a:schemeClr val="bg1"/>
                </a:solidFill>
              </a:rPr>
              <a:t>Cada arquitectura ofrece ventajas y está diseñada para mejorar la seguridad del cifrado, adaptándose a aplicaciones específicas según sea necesario.</a:t>
            </a:r>
          </a:p>
          <a:p>
            <a:endParaRPr lang="en-US" sz="1600">
              <a:solidFill>
                <a:schemeClr val="bg1"/>
              </a:solidFill>
            </a:endParaRPr>
          </a:p>
        </p:txBody>
      </p:sp>
      <p:pic>
        <p:nvPicPr>
          <p:cNvPr id="7" name="Imagen 6">
            <a:extLst>
              <a:ext uri="{FF2B5EF4-FFF2-40B4-BE49-F238E27FC236}">
                <a16:creationId xmlns:a16="http://schemas.microsoft.com/office/drawing/2014/main" id="{C493AC3C-3510-AD07-F7F4-4810385053FE}"/>
              </a:ext>
            </a:extLst>
          </p:cNvPr>
          <p:cNvPicPr>
            <a:picLocks noChangeAspect="1"/>
          </p:cNvPicPr>
          <p:nvPr/>
        </p:nvPicPr>
        <p:blipFill>
          <a:blip r:embed="rId2"/>
          <a:stretch>
            <a:fillRect/>
          </a:stretch>
        </p:blipFill>
        <p:spPr>
          <a:xfrm>
            <a:off x="6879659" y="369913"/>
            <a:ext cx="3119707" cy="2784532"/>
          </a:xfrm>
          <a:prstGeom prst="rect">
            <a:avLst/>
          </a:prstGeom>
        </p:spPr>
      </p:pic>
      <p:sp>
        <p:nvSpPr>
          <p:cNvPr id="16" name="Rectangle 15">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38CCE46B-7C12-181A-5E8F-82C4FFD223DE}"/>
              </a:ext>
            </a:extLst>
          </p:cNvPr>
          <p:cNvPicPr>
            <a:picLocks noGrp="1" noChangeAspect="1"/>
          </p:cNvPicPr>
          <p:nvPr>
            <p:ph sz="half" idx="1"/>
          </p:nvPr>
        </p:nvPicPr>
        <p:blipFill>
          <a:blip r:embed="rId3"/>
          <a:stretch>
            <a:fillRect/>
          </a:stretch>
        </p:blipFill>
        <p:spPr>
          <a:xfrm>
            <a:off x="8238836" y="3730267"/>
            <a:ext cx="3188289" cy="2784532"/>
          </a:xfrm>
          <a:prstGeom prst="rect">
            <a:avLst/>
          </a:prstGeom>
        </p:spPr>
      </p:pic>
      <p:sp>
        <p:nvSpPr>
          <p:cNvPr id="18" name="Rectangle 17">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429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D0A50FAD-6847-628D-2C79-19CA4ABD83B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Criptografía simétrica</a:t>
            </a:r>
          </a:p>
        </p:txBody>
      </p:sp>
      <p:pic>
        <p:nvPicPr>
          <p:cNvPr id="7" name="Elementos multimedia en línea 6" descr="Criptografía SIMÉTRICA: Definición y Características ➤[CIFRADO de Datos] 🔑 Tipos de Criptografía 🔒">
            <a:hlinkClick r:id="" action="ppaction://media"/>
            <a:extLst>
              <a:ext uri="{FF2B5EF4-FFF2-40B4-BE49-F238E27FC236}">
                <a16:creationId xmlns:a16="http://schemas.microsoft.com/office/drawing/2014/main" id="{D0799D9F-8DEB-1E3D-C66A-A3F5FEFF9CAF}"/>
              </a:ext>
            </a:extLst>
          </p:cNvPr>
          <p:cNvPicPr>
            <a:picLocks noGrp="1" noRot="1" noChangeAspect="1"/>
          </p:cNvPicPr>
          <p:nvPr>
            <p:ph idx="1"/>
            <a:videoFile r:link="rId1"/>
          </p:nvPr>
        </p:nvPicPr>
        <p:blipFill>
          <a:blip r:embed="rId3"/>
          <a:stretch>
            <a:fillRect/>
          </a:stretch>
        </p:blipFill>
        <p:spPr>
          <a:xfrm>
            <a:off x="2207328" y="1675227"/>
            <a:ext cx="7777343" cy="4394199"/>
          </a:xfrm>
          <a:prstGeom prst="rect">
            <a:avLst/>
          </a:prstGeom>
        </p:spPr>
      </p:pic>
    </p:spTree>
    <p:extLst>
      <p:ext uri="{BB962C8B-B14F-4D97-AF65-F5344CB8AC3E}">
        <p14:creationId xmlns:p14="http://schemas.microsoft.com/office/powerpoint/2010/main" val="81403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101010 data lines to infinity">
            <a:extLst>
              <a:ext uri="{FF2B5EF4-FFF2-40B4-BE49-F238E27FC236}">
                <a16:creationId xmlns:a16="http://schemas.microsoft.com/office/drawing/2014/main" id="{B5B076C3-B285-4DBE-1F98-81FDDB8A6C8B}"/>
              </a:ext>
            </a:extLst>
          </p:cNvPr>
          <p:cNvPicPr>
            <a:picLocks noChangeAspect="1"/>
          </p:cNvPicPr>
          <p:nvPr/>
        </p:nvPicPr>
        <p:blipFill>
          <a:blip r:embed="rId2">
            <a:alphaModFix amt="50000"/>
          </a:blip>
          <a:srcRect t="13127"/>
          <a:stretch>
            <a:fillRect/>
          </a:stretch>
        </p:blipFill>
        <p:spPr>
          <a:xfrm>
            <a:off x="20" y="1"/>
            <a:ext cx="12191980" cy="6857999"/>
          </a:xfrm>
          <a:prstGeom prst="rect">
            <a:avLst/>
          </a:prstGeom>
        </p:spPr>
      </p:pic>
      <p:sp>
        <p:nvSpPr>
          <p:cNvPr id="5" name="Título 4">
            <a:extLst>
              <a:ext uri="{FF2B5EF4-FFF2-40B4-BE49-F238E27FC236}">
                <a16:creationId xmlns:a16="http://schemas.microsoft.com/office/drawing/2014/main" id="{17CED4D8-A934-F4EC-E313-7067D603C9A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Funcionamiento del estándar de cifrado avanzado AES</a:t>
            </a:r>
          </a:p>
        </p:txBody>
      </p:sp>
      <p:sp>
        <p:nvSpPr>
          <p:cNvPr id="6" name="Marcador de texto 5">
            <a:extLst>
              <a:ext uri="{FF2B5EF4-FFF2-40B4-BE49-F238E27FC236}">
                <a16:creationId xmlns:a16="http://schemas.microsoft.com/office/drawing/2014/main" id="{E8D284C5-FCF8-3C4C-100D-B341CC65E704}"/>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4147037381"/>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3925FB7-4596-C325-C518-679201B08670}"/>
              </a:ext>
            </a:extLst>
          </p:cNvPr>
          <p:cNvSpPr>
            <a:spLocks noGrp="1"/>
          </p:cNvSpPr>
          <p:nvPr>
            <p:ph type="title"/>
          </p:nvPr>
        </p:nvSpPr>
        <p:spPr>
          <a:xfrm>
            <a:off x="1156851" y="637762"/>
            <a:ext cx="9888496" cy="900131"/>
          </a:xfrm>
        </p:spPr>
        <p:txBody>
          <a:bodyPr anchor="t">
            <a:normAutofit/>
          </a:bodyPr>
          <a:lstStyle/>
          <a:p>
            <a:r>
              <a:rPr lang="es-CO" sz="3700">
                <a:solidFill>
                  <a:schemeClr val="bg1"/>
                </a:solidFill>
              </a:rPr>
              <a:t>¿Qué es el Advanced Encryption Standard (AES)?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C9B064D-774A-936E-5639-5E0891FB4361}"/>
              </a:ext>
            </a:extLst>
          </p:cNvPr>
          <p:cNvSpPr>
            <a:spLocks noGrp="1"/>
          </p:cNvSpPr>
          <p:nvPr>
            <p:ph idx="1"/>
          </p:nvPr>
        </p:nvSpPr>
        <p:spPr>
          <a:xfrm>
            <a:off x="1155548" y="2217343"/>
            <a:ext cx="9880893" cy="3959619"/>
          </a:xfrm>
        </p:spPr>
        <p:txBody>
          <a:bodyPr>
            <a:normAutofit/>
          </a:bodyPr>
          <a:lstStyle/>
          <a:p>
            <a:r>
              <a:rPr lang="es-CO" sz="2400"/>
              <a:t>El Advanced Encryption Standard, conocido como AES, es uno de los estándares más populares para encriptación. Publicado por el Instituto Nacional de Estándares y Tecnología de los Estados Unidos (NIST), juega un papel crucial en la seguridad criptográfica actual. Aunque a veces se cuestiona la confianza en los estándares del NIST debido a rumores de vulnerabilidades, AES ha sido adoptado ampliamente debido a su solidez y transparencia. Surgió de un concurso público, y su algoritmo ha sido publicado no solo por NIST, sino también por otras organizaciones.</a:t>
            </a:r>
          </a:p>
          <a:p>
            <a:r>
              <a:rPr lang="es-CO" sz="2400"/>
              <a:t>AES es la opción predilecta en mecanismos criptográficos modernos, reconocida por su seguridad y eficacia.</a:t>
            </a:r>
          </a:p>
          <a:p>
            <a:endParaRPr lang="es-CO" sz="2400"/>
          </a:p>
        </p:txBody>
      </p:sp>
    </p:spTree>
    <p:extLst>
      <p:ext uri="{BB962C8B-B14F-4D97-AF65-F5344CB8AC3E}">
        <p14:creationId xmlns:p14="http://schemas.microsoft.com/office/powerpoint/2010/main" val="49911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7CE429C5-957A-BF85-CAA5-542BD03F13B5}"/>
              </a:ext>
            </a:extLst>
          </p:cNvPr>
          <p:cNvSpPr>
            <a:spLocks noGrp="1"/>
          </p:cNvSpPr>
          <p:nvPr>
            <p:ph type="title"/>
          </p:nvPr>
        </p:nvSpPr>
        <p:spPr>
          <a:xfrm>
            <a:off x="1014141" y="1450655"/>
            <a:ext cx="3932030" cy="3956690"/>
          </a:xfrm>
        </p:spPr>
        <p:txBody>
          <a:bodyPr anchor="ctr">
            <a:normAutofit/>
          </a:bodyPr>
          <a:lstStyle/>
          <a:p>
            <a:r>
              <a:rPr lang="es-CO">
                <a:solidFill>
                  <a:schemeClr val="bg1"/>
                </a:solidFill>
              </a:rPr>
              <a:t>¿Cómo funcionan las primitivas criptográficas?</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9119D2E-D4B2-43C3-F1F3-EC4CDDC14931}"/>
              </a:ext>
            </a:extLst>
          </p:cNvPr>
          <p:cNvSpPr>
            <a:spLocks noGrp="1"/>
          </p:cNvSpPr>
          <p:nvPr>
            <p:ph idx="1"/>
          </p:nvPr>
        </p:nvSpPr>
        <p:spPr>
          <a:xfrm>
            <a:off x="6096000" y="1108061"/>
            <a:ext cx="5008901" cy="4571972"/>
          </a:xfrm>
        </p:spPr>
        <p:txBody>
          <a:bodyPr anchor="ctr">
            <a:normAutofit/>
          </a:bodyPr>
          <a:lstStyle/>
          <a:p>
            <a:pPr marL="0" indent="0">
              <a:buNone/>
            </a:pPr>
            <a:r>
              <a:rPr lang="es-CO" sz="1900">
                <a:solidFill>
                  <a:schemeClr val="bg1"/>
                </a:solidFill>
              </a:rPr>
              <a:t>Las primitivas criptográficas pueden compararse con bloques de construcción, como piezas de Lego, que al combinarse de manera correcta, ofrecen diferentes niveles de seguridad. Estas primitivas se dividen en:</a:t>
            </a:r>
          </a:p>
          <a:p>
            <a:r>
              <a:rPr lang="es-CO" sz="1900" b="1">
                <a:solidFill>
                  <a:schemeClr val="bg1"/>
                </a:solidFill>
              </a:rPr>
              <a:t>Primitivas sin llave o contraseña</a:t>
            </a:r>
            <a:r>
              <a:rPr lang="es-CO" sz="1900">
                <a:solidFill>
                  <a:schemeClr val="bg1"/>
                </a:solidFill>
              </a:rPr>
              <a:t>: No requieren de claves para funcionar.</a:t>
            </a:r>
          </a:p>
          <a:p>
            <a:r>
              <a:rPr lang="es-CO" sz="1900" b="1">
                <a:solidFill>
                  <a:schemeClr val="bg1"/>
                </a:solidFill>
              </a:rPr>
              <a:t>Primitivas con llave</a:t>
            </a:r>
            <a:r>
              <a:rPr lang="es-CO" sz="1900">
                <a:solidFill>
                  <a:schemeClr val="bg1"/>
                </a:solidFill>
              </a:rPr>
              <a:t>: Utilizan una única contraseña.</a:t>
            </a:r>
          </a:p>
          <a:p>
            <a:r>
              <a:rPr lang="es-CO" sz="1900" b="1">
                <a:solidFill>
                  <a:schemeClr val="bg1"/>
                </a:solidFill>
              </a:rPr>
              <a:t>Primitivas con dos llaves</a:t>
            </a:r>
            <a:r>
              <a:rPr lang="es-CO" sz="1900">
                <a:solidFill>
                  <a:schemeClr val="bg1"/>
                </a:solidFill>
              </a:rPr>
              <a:t>: Usan dos contraseñas para reforzar la seguridad.</a:t>
            </a:r>
          </a:p>
          <a:p>
            <a:pPr marL="0" indent="0">
              <a:buNone/>
            </a:pPr>
            <a:r>
              <a:rPr lang="es-CO" sz="1900">
                <a:solidFill>
                  <a:schemeClr val="bg1"/>
                </a:solidFill>
              </a:rPr>
              <a:t>Cada una de estas primitivas es crucial para la creación de criptosistemas robustos, los cuales son conocidos también como protocolos criptográficos.</a:t>
            </a:r>
          </a:p>
          <a:p>
            <a:endParaRPr lang="es-CO" sz="1900">
              <a:solidFill>
                <a:schemeClr val="bg1"/>
              </a:solidFill>
            </a:endParaRPr>
          </a:p>
        </p:txBody>
      </p:sp>
    </p:spTree>
    <p:extLst>
      <p:ext uri="{BB962C8B-B14F-4D97-AF65-F5344CB8AC3E}">
        <p14:creationId xmlns:p14="http://schemas.microsoft.com/office/powerpoint/2010/main" val="3805676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8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lementos multimedia en línea 3" descr="¿Qué es la encriptación AES y cómo funciona?">
            <a:hlinkClick r:id="" action="ppaction://media"/>
            <a:extLst>
              <a:ext uri="{FF2B5EF4-FFF2-40B4-BE49-F238E27FC236}">
                <a16:creationId xmlns:a16="http://schemas.microsoft.com/office/drawing/2014/main" id="{781BA261-F20C-6C96-669E-0E1D720FD3D1}"/>
              </a:ext>
            </a:extLst>
          </p:cNvPr>
          <p:cNvPicPr>
            <a:picLocks noGrp="1" noRot="1" noChangeAspect="1"/>
          </p:cNvPicPr>
          <p:nvPr>
            <p:ph idx="1"/>
            <a:videoFile r:link="rId1"/>
          </p:nvPr>
        </p:nvPicPr>
        <p:blipFill>
          <a:blip r:embed="rId3"/>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355850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399C28D7-D8A9-E48C-B866-69786D5A4F4F}"/>
              </a:ext>
            </a:extLst>
          </p:cNvPr>
          <p:cNvSpPr>
            <a:spLocks noGrp="1"/>
          </p:cNvSpPr>
          <p:nvPr>
            <p:ph type="title"/>
          </p:nvPr>
        </p:nvSpPr>
        <p:spPr>
          <a:xfrm>
            <a:off x="6527800" y="448721"/>
            <a:ext cx="4713997" cy="1225650"/>
          </a:xfrm>
        </p:spPr>
        <p:txBody>
          <a:bodyPr vert="horz" lIns="91440" tIns="45720" rIns="91440" bIns="45720" rtlCol="0" anchor="b">
            <a:normAutofit/>
          </a:bodyPr>
          <a:lstStyle/>
          <a:p>
            <a:r>
              <a:rPr lang="en-US" sz="3800" kern="1200">
                <a:solidFill>
                  <a:schemeClr val="bg1"/>
                </a:solidFill>
                <a:latin typeface="+mj-lt"/>
                <a:ea typeface="+mj-ea"/>
                <a:cs typeface="+mj-cs"/>
              </a:rPr>
              <a:t>¿Cómo funciona la máquina Enigma?</a:t>
            </a:r>
          </a:p>
        </p:txBody>
      </p:sp>
      <p:pic>
        <p:nvPicPr>
          <p:cNvPr id="1028" name="Picture 4">
            <a:extLst>
              <a:ext uri="{FF2B5EF4-FFF2-40B4-BE49-F238E27FC236}">
                <a16:creationId xmlns:a16="http://schemas.microsoft.com/office/drawing/2014/main" id="{810839B5-9CE6-A1EB-30EE-A5273E0922F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806576" y="0"/>
            <a:ext cx="385762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D05A2B5C-F670-30AC-82F9-637025D25FA8}"/>
              </a:ext>
            </a:extLst>
          </p:cNvPr>
          <p:cNvSpPr>
            <a:spLocks noGrp="1"/>
          </p:cNvSpPr>
          <p:nvPr>
            <p:ph sz="half" idx="1"/>
          </p:nvPr>
        </p:nvSpPr>
        <p:spPr>
          <a:xfrm>
            <a:off x="6527800" y="1909192"/>
            <a:ext cx="4713997" cy="3647710"/>
          </a:xfrm>
        </p:spPr>
        <p:txBody>
          <a:bodyPr vert="horz" lIns="91440" tIns="45720" rIns="91440" bIns="45720" rtlCol="0">
            <a:normAutofit/>
          </a:bodyPr>
          <a:lstStyle/>
          <a:p>
            <a:pPr marL="0" indent="0">
              <a:buNone/>
            </a:pPr>
            <a:r>
              <a:rPr lang="en-US" sz="1700" dirty="0">
                <a:solidFill>
                  <a:schemeClr val="bg1"/>
                </a:solidFill>
              </a:rPr>
              <a:t>Para </a:t>
            </a:r>
            <a:r>
              <a:rPr lang="en-US" sz="1700" dirty="0" err="1">
                <a:solidFill>
                  <a:schemeClr val="bg1"/>
                </a:solidFill>
              </a:rPr>
              <a:t>entender</a:t>
            </a:r>
            <a:r>
              <a:rPr lang="en-US" sz="1700" dirty="0">
                <a:solidFill>
                  <a:schemeClr val="bg1"/>
                </a:solidFill>
              </a:rPr>
              <a:t> </a:t>
            </a:r>
            <a:r>
              <a:rPr lang="en-US" sz="1700" dirty="0" err="1">
                <a:solidFill>
                  <a:schemeClr val="bg1"/>
                </a:solidFill>
              </a:rPr>
              <a:t>el</a:t>
            </a:r>
            <a:r>
              <a:rPr lang="en-US" sz="1700" dirty="0">
                <a:solidFill>
                  <a:schemeClr val="bg1"/>
                </a:solidFill>
              </a:rPr>
              <a:t> AES, es vital </a:t>
            </a:r>
            <a:r>
              <a:rPr lang="en-US" sz="1700" dirty="0" err="1">
                <a:solidFill>
                  <a:schemeClr val="bg1"/>
                </a:solidFill>
              </a:rPr>
              <a:t>considerar</a:t>
            </a:r>
            <a:r>
              <a:rPr lang="en-US" sz="1700" dirty="0">
                <a:solidFill>
                  <a:schemeClr val="bg1"/>
                </a:solidFill>
              </a:rPr>
              <a:t> la </a:t>
            </a:r>
            <a:r>
              <a:rPr lang="en-US" sz="1700" dirty="0" err="1">
                <a:solidFill>
                  <a:schemeClr val="bg1"/>
                </a:solidFill>
              </a:rPr>
              <a:t>encriptación</a:t>
            </a:r>
            <a:r>
              <a:rPr lang="en-US" sz="1700" dirty="0">
                <a:solidFill>
                  <a:schemeClr val="bg1"/>
                </a:solidFill>
              </a:rPr>
              <a:t> </a:t>
            </a:r>
            <a:r>
              <a:rPr lang="en-US" sz="1700" dirty="0" err="1">
                <a:solidFill>
                  <a:schemeClr val="bg1"/>
                </a:solidFill>
              </a:rPr>
              <a:t>como</a:t>
            </a:r>
            <a:r>
              <a:rPr lang="en-US" sz="1700" dirty="0">
                <a:solidFill>
                  <a:schemeClr val="bg1"/>
                </a:solidFill>
              </a:rPr>
              <a:t> </a:t>
            </a:r>
            <a:r>
              <a:rPr lang="en-US" sz="1700" dirty="0" err="1">
                <a:solidFill>
                  <a:schemeClr val="bg1"/>
                </a:solidFill>
              </a:rPr>
              <a:t>una</a:t>
            </a:r>
            <a:r>
              <a:rPr lang="en-US" sz="1700" dirty="0">
                <a:solidFill>
                  <a:schemeClr val="bg1"/>
                </a:solidFill>
              </a:rPr>
              <a:t> </a:t>
            </a:r>
            <a:r>
              <a:rPr lang="en-US" sz="1700" dirty="0" err="1">
                <a:solidFill>
                  <a:schemeClr val="bg1"/>
                </a:solidFill>
              </a:rPr>
              <a:t>serie</a:t>
            </a:r>
            <a:r>
              <a:rPr lang="en-US" sz="1700" dirty="0">
                <a:solidFill>
                  <a:schemeClr val="bg1"/>
                </a:solidFill>
              </a:rPr>
              <a:t> de </a:t>
            </a:r>
            <a:r>
              <a:rPr lang="en-US" sz="1700" dirty="0" err="1">
                <a:solidFill>
                  <a:schemeClr val="bg1"/>
                </a:solidFill>
              </a:rPr>
              <a:t>pequeñas</a:t>
            </a:r>
            <a:r>
              <a:rPr lang="en-US" sz="1700" dirty="0">
                <a:solidFill>
                  <a:schemeClr val="bg1"/>
                </a:solidFill>
              </a:rPr>
              <a:t> </a:t>
            </a:r>
            <a:r>
              <a:rPr lang="en-US" sz="1700" dirty="0" err="1">
                <a:solidFill>
                  <a:schemeClr val="bg1"/>
                </a:solidFill>
              </a:rPr>
              <a:t>máquinas</a:t>
            </a:r>
            <a:r>
              <a:rPr lang="en-US" sz="1700" dirty="0">
                <a:solidFill>
                  <a:schemeClr val="bg1"/>
                </a:solidFill>
              </a:rPr>
              <a:t>. Un </a:t>
            </a:r>
            <a:r>
              <a:rPr lang="en-US" sz="1700" dirty="0" err="1">
                <a:solidFill>
                  <a:schemeClr val="bg1"/>
                </a:solidFill>
              </a:rPr>
              <a:t>ejemplo</a:t>
            </a:r>
            <a:r>
              <a:rPr lang="en-US" sz="1700" dirty="0">
                <a:solidFill>
                  <a:schemeClr val="bg1"/>
                </a:solidFill>
              </a:rPr>
              <a:t> histórico es la </a:t>
            </a:r>
            <a:r>
              <a:rPr lang="en-US" sz="1700" dirty="0" err="1">
                <a:solidFill>
                  <a:schemeClr val="bg1"/>
                </a:solidFill>
              </a:rPr>
              <a:t>máquina</a:t>
            </a:r>
            <a:r>
              <a:rPr lang="en-US" sz="1700" dirty="0">
                <a:solidFill>
                  <a:schemeClr val="bg1"/>
                </a:solidFill>
              </a:rPr>
              <a:t> Enigma, </a:t>
            </a:r>
            <a:r>
              <a:rPr lang="en-US" sz="1700" dirty="0" err="1">
                <a:solidFill>
                  <a:schemeClr val="bg1"/>
                </a:solidFill>
              </a:rPr>
              <a:t>empleada</a:t>
            </a:r>
            <a:r>
              <a:rPr lang="en-US" sz="1700" dirty="0">
                <a:solidFill>
                  <a:schemeClr val="bg1"/>
                </a:solidFill>
              </a:rPr>
              <a:t> para </a:t>
            </a:r>
            <a:r>
              <a:rPr lang="en-US" sz="1700" dirty="0" err="1">
                <a:solidFill>
                  <a:schemeClr val="bg1"/>
                </a:solidFill>
              </a:rPr>
              <a:t>enviar</a:t>
            </a:r>
            <a:r>
              <a:rPr lang="en-US" sz="1700" dirty="0">
                <a:solidFill>
                  <a:schemeClr val="bg1"/>
                </a:solidFill>
              </a:rPr>
              <a:t> </a:t>
            </a:r>
            <a:r>
              <a:rPr lang="en-US" sz="1700" dirty="0" err="1">
                <a:solidFill>
                  <a:schemeClr val="bg1"/>
                </a:solidFill>
              </a:rPr>
              <a:t>mensajes</a:t>
            </a:r>
            <a:r>
              <a:rPr lang="en-US" sz="1700" dirty="0">
                <a:solidFill>
                  <a:schemeClr val="bg1"/>
                </a:solidFill>
              </a:rPr>
              <a:t> </a:t>
            </a:r>
            <a:r>
              <a:rPr lang="en-US" sz="1700" dirty="0" err="1">
                <a:solidFill>
                  <a:schemeClr val="bg1"/>
                </a:solidFill>
              </a:rPr>
              <a:t>secretos</a:t>
            </a:r>
            <a:r>
              <a:rPr lang="en-US" sz="1700" dirty="0">
                <a:solidFill>
                  <a:schemeClr val="bg1"/>
                </a:solidFill>
              </a:rPr>
              <a:t> </a:t>
            </a:r>
            <a:r>
              <a:rPr lang="en-US" sz="1700" dirty="0" err="1">
                <a:solidFill>
                  <a:schemeClr val="bg1"/>
                </a:solidFill>
              </a:rPr>
              <a:t>durante</a:t>
            </a:r>
            <a:r>
              <a:rPr lang="en-US" sz="1700" dirty="0">
                <a:solidFill>
                  <a:schemeClr val="bg1"/>
                </a:solidFill>
              </a:rPr>
              <a:t> la Segunda Guerra Mundial. A </a:t>
            </a:r>
            <a:r>
              <a:rPr lang="en-US" sz="1700" dirty="0" err="1">
                <a:solidFill>
                  <a:schemeClr val="bg1"/>
                </a:solidFill>
              </a:rPr>
              <a:t>pesar</a:t>
            </a:r>
            <a:r>
              <a:rPr lang="en-US" sz="1700" dirty="0">
                <a:solidFill>
                  <a:schemeClr val="bg1"/>
                </a:solidFill>
              </a:rPr>
              <a:t> de </a:t>
            </a:r>
            <a:r>
              <a:rPr lang="en-US" sz="1700" dirty="0" err="1">
                <a:solidFill>
                  <a:schemeClr val="bg1"/>
                </a:solidFill>
              </a:rPr>
              <a:t>su</a:t>
            </a:r>
            <a:r>
              <a:rPr lang="en-US" sz="1700" dirty="0">
                <a:solidFill>
                  <a:schemeClr val="bg1"/>
                </a:solidFill>
              </a:rPr>
              <a:t> </a:t>
            </a:r>
            <a:r>
              <a:rPr lang="en-US" sz="1700" dirty="0" err="1">
                <a:solidFill>
                  <a:schemeClr val="bg1"/>
                </a:solidFill>
              </a:rPr>
              <a:t>apariencia</a:t>
            </a:r>
            <a:r>
              <a:rPr lang="en-US" sz="1700" dirty="0">
                <a:solidFill>
                  <a:schemeClr val="bg1"/>
                </a:solidFill>
              </a:rPr>
              <a:t> </a:t>
            </a:r>
            <a:r>
              <a:rPr lang="en-US" sz="1700" dirty="0" err="1">
                <a:solidFill>
                  <a:schemeClr val="bg1"/>
                </a:solidFill>
              </a:rPr>
              <a:t>rudimentaria</a:t>
            </a:r>
            <a:r>
              <a:rPr lang="en-US" sz="1700" dirty="0">
                <a:solidFill>
                  <a:schemeClr val="bg1"/>
                </a:solidFill>
              </a:rPr>
              <a:t>, la </a:t>
            </a:r>
            <a:r>
              <a:rPr lang="en-US" sz="1700" dirty="0" err="1">
                <a:solidFill>
                  <a:schemeClr val="bg1"/>
                </a:solidFill>
              </a:rPr>
              <a:t>máquina</a:t>
            </a:r>
            <a:r>
              <a:rPr lang="en-US" sz="1700" dirty="0">
                <a:solidFill>
                  <a:schemeClr val="bg1"/>
                </a:solidFill>
              </a:rPr>
              <a:t> Enigma era un </a:t>
            </a:r>
            <a:r>
              <a:rPr lang="en-US" sz="1700" dirty="0" err="1">
                <a:solidFill>
                  <a:schemeClr val="bg1"/>
                </a:solidFill>
              </a:rPr>
              <a:t>sistema</a:t>
            </a:r>
            <a:r>
              <a:rPr lang="en-US" sz="1700" dirty="0">
                <a:solidFill>
                  <a:schemeClr val="bg1"/>
                </a:solidFill>
              </a:rPr>
              <a:t> </a:t>
            </a:r>
            <a:r>
              <a:rPr lang="en-US" sz="1700" dirty="0" err="1">
                <a:solidFill>
                  <a:schemeClr val="bg1"/>
                </a:solidFill>
              </a:rPr>
              <a:t>complejo</a:t>
            </a:r>
            <a:r>
              <a:rPr lang="en-US" sz="1700" dirty="0">
                <a:solidFill>
                  <a:schemeClr val="bg1"/>
                </a:solidFill>
              </a:rPr>
              <a:t> </a:t>
            </a:r>
            <a:r>
              <a:rPr lang="en-US" sz="1700" dirty="0" err="1">
                <a:solidFill>
                  <a:schemeClr val="bg1"/>
                </a:solidFill>
              </a:rPr>
              <a:t>compuesto</a:t>
            </a:r>
            <a:r>
              <a:rPr lang="en-US" sz="1700" dirty="0">
                <a:solidFill>
                  <a:schemeClr val="bg1"/>
                </a:solidFill>
              </a:rPr>
              <a:t> </a:t>
            </a:r>
            <a:r>
              <a:rPr lang="en-US" sz="1700" dirty="0" err="1">
                <a:solidFill>
                  <a:schemeClr val="bg1"/>
                </a:solidFill>
              </a:rPr>
              <a:t>por</a:t>
            </a:r>
            <a:r>
              <a:rPr lang="en-US" sz="1700" dirty="0">
                <a:solidFill>
                  <a:schemeClr val="bg1"/>
                </a:solidFill>
              </a:rPr>
              <a:t> </a:t>
            </a:r>
            <a:r>
              <a:rPr lang="en-US" sz="1700" dirty="0" err="1">
                <a:solidFill>
                  <a:schemeClr val="bg1"/>
                </a:solidFill>
              </a:rPr>
              <a:t>rotores</a:t>
            </a:r>
            <a:r>
              <a:rPr lang="en-US" sz="1700" dirty="0">
                <a:solidFill>
                  <a:schemeClr val="bg1"/>
                </a:solidFill>
              </a:rPr>
              <a:t> y </a:t>
            </a:r>
            <a:r>
              <a:rPr lang="en-US" sz="1700" dirty="0" err="1">
                <a:solidFill>
                  <a:schemeClr val="bg1"/>
                </a:solidFill>
              </a:rPr>
              <a:t>configuraciones</a:t>
            </a:r>
            <a:r>
              <a:rPr lang="en-US" sz="1700" dirty="0">
                <a:solidFill>
                  <a:schemeClr val="bg1"/>
                </a:solidFill>
              </a:rPr>
              <a:t> </a:t>
            </a:r>
            <a:r>
              <a:rPr lang="en-US" sz="1700" dirty="0" err="1">
                <a:solidFill>
                  <a:schemeClr val="bg1"/>
                </a:solidFill>
              </a:rPr>
              <a:t>internas</a:t>
            </a:r>
            <a:r>
              <a:rPr lang="en-US" sz="1700" dirty="0">
                <a:solidFill>
                  <a:schemeClr val="bg1"/>
                </a:solidFill>
              </a:rPr>
              <a:t>, similar a </a:t>
            </a:r>
            <a:r>
              <a:rPr lang="en-US" sz="1700" dirty="0" err="1">
                <a:solidFill>
                  <a:schemeClr val="bg1"/>
                </a:solidFill>
              </a:rPr>
              <a:t>los</a:t>
            </a:r>
            <a:r>
              <a:rPr lang="en-US" sz="1700" dirty="0">
                <a:solidFill>
                  <a:schemeClr val="bg1"/>
                </a:solidFill>
              </a:rPr>
              <a:t> </a:t>
            </a:r>
            <a:r>
              <a:rPr lang="en-US" sz="1700" dirty="0" err="1">
                <a:solidFill>
                  <a:schemeClr val="bg1"/>
                </a:solidFill>
              </a:rPr>
              <a:t>cifrados</a:t>
            </a:r>
            <a:r>
              <a:rPr lang="en-US" sz="1700" dirty="0">
                <a:solidFill>
                  <a:schemeClr val="bg1"/>
                </a:solidFill>
              </a:rPr>
              <a:t> </a:t>
            </a:r>
            <a:r>
              <a:rPr lang="en-US" sz="1700" dirty="0" err="1">
                <a:solidFill>
                  <a:schemeClr val="bg1"/>
                </a:solidFill>
              </a:rPr>
              <a:t>actuales</a:t>
            </a:r>
            <a:r>
              <a:rPr lang="en-US" sz="1700" dirty="0">
                <a:solidFill>
                  <a:schemeClr val="bg1"/>
                </a:solidFill>
              </a:rPr>
              <a:t>. Esta </a:t>
            </a:r>
            <a:r>
              <a:rPr lang="en-US" sz="1700" dirty="0" err="1">
                <a:solidFill>
                  <a:schemeClr val="bg1"/>
                </a:solidFill>
              </a:rPr>
              <a:t>perspectiva</a:t>
            </a:r>
            <a:r>
              <a:rPr lang="en-US" sz="1700" dirty="0">
                <a:solidFill>
                  <a:schemeClr val="bg1"/>
                </a:solidFill>
              </a:rPr>
              <a:t> </a:t>
            </a:r>
            <a:r>
              <a:rPr lang="en-US" sz="1700" dirty="0" err="1">
                <a:solidFill>
                  <a:schemeClr val="bg1"/>
                </a:solidFill>
              </a:rPr>
              <a:t>permite</a:t>
            </a:r>
            <a:r>
              <a:rPr lang="en-US" sz="1700" dirty="0">
                <a:solidFill>
                  <a:schemeClr val="bg1"/>
                </a:solidFill>
              </a:rPr>
              <a:t> </a:t>
            </a:r>
            <a:r>
              <a:rPr lang="en-US" sz="1700" dirty="0" err="1">
                <a:solidFill>
                  <a:schemeClr val="bg1"/>
                </a:solidFill>
              </a:rPr>
              <a:t>una</a:t>
            </a:r>
            <a:r>
              <a:rPr lang="en-US" sz="1700" dirty="0">
                <a:solidFill>
                  <a:schemeClr val="bg1"/>
                </a:solidFill>
              </a:rPr>
              <a:t> </a:t>
            </a:r>
            <a:r>
              <a:rPr lang="en-US" sz="1700" dirty="0" err="1">
                <a:solidFill>
                  <a:schemeClr val="bg1"/>
                </a:solidFill>
              </a:rPr>
              <a:t>comprensión</a:t>
            </a:r>
            <a:r>
              <a:rPr lang="en-US" sz="1700" dirty="0">
                <a:solidFill>
                  <a:schemeClr val="bg1"/>
                </a:solidFill>
              </a:rPr>
              <a:t> </a:t>
            </a:r>
            <a:r>
              <a:rPr lang="en-US" sz="1700" dirty="0" err="1">
                <a:solidFill>
                  <a:schemeClr val="bg1"/>
                </a:solidFill>
              </a:rPr>
              <a:t>más</a:t>
            </a:r>
            <a:r>
              <a:rPr lang="en-US" sz="1700" dirty="0">
                <a:solidFill>
                  <a:schemeClr val="bg1"/>
                </a:solidFill>
              </a:rPr>
              <a:t> profunda de </a:t>
            </a:r>
            <a:r>
              <a:rPr lang="en-US" sz="1700" dirty="0" err="1">
                <a:solidFill>
                  <a:schemeClr val="bg1"/>
                </a:solidFill>
              </a:rPr>
              <a:t>cómo</a:t>
            </a:r>
            <a:r>
              <a:rPr lang="en-US" sz="1700" dirty="0">
                <a:solidFill>
                  <a:schemeClr val="bg1"/>
                </a:solidFill>
              </a:rPr>
              <a:t> </a:t>
            </a:r>
            <a:r>
              <a:rPr lang="en-US" sz="1700" dirty="0" err="1">
                <a:solidFill>
                  <a:schemeClr val="bg1"/>
                </a:solidFill>
              </a:rPr>
              <a:t>los</a:t>
            </a:r>
            <a:r>
              <a:rPr lang="en-US" sz="1700" dirty="0">
                <a:solidFill>
                  <a:schemeClr val="bg1"/>
                </a:solidFill>
              </a:rPr>
              <a:t> </a:t>
            </a:r>
            <a:r>
              <a:rPr lang="en-US" sz="1700" dirty="0" err="1">
                <a:solidFill>
                  <a:schemeClr val="bg1"/>
                </a:solidFill>
              </a:rPr>
              <a:t>sistemas</a:t>
            </a:r>
            <a:r>
              <a:rPr lang="en-US" sz="1700" dirty="0">
                <a:solidFill>
                  <a:schemeClr val="bg1"/>
                </a:solidFill>
              </a:rPr>
              <a:t> de </a:t>
            </a:r>
            <a:r>
              <a:rPr lang="en-US" sz="1700" dirty="0" err="1">
                <a:solidFill>
                  <a:schemeClr val="bg1"/>
                </a:solidFill>
              </a:rPr>
              <a:t>cifrado</a:t>
            </a:r>
            <a:r>
              <a:rPr lang="en-US" sz="1700" dirty="0">
                <a:solidFill>
                  <a:schemeClr val="bg1"/>
                </a:solidFill>
              </a:rPr>
              <a:t> </a:t>
            </a:r>
            <a:r>
              <a:rPr lang="en-US" sz="1700" dirty="0" err="1">
                <a:solidFill>
                  <a:schemeClr val="bg1"/>
                </a:solidFill>
              </a:rPr>
              <a:t>contemporáneos</a:t>
            </a:r>
            <a:r>
              <a:rPr lang="en-US" sz="1700" dirty="0">
                <a:solidFill>
                  <a:schemeClr val="bg1"/>
                </a:solidFill>
              </a:rPr>
              <a:t> </a:t>
            </a:r>
            <a:r>
              <a:rPr lang="en-US" sz="1700" dirty="0" err="1">
                <a:solidFill>
                  <a:schemeClr val="bg1"/>
                </a:solidFill>
              </a:rPr>
              <a:t>como</a:t>
            </a:r>
            <a:r>
              <a:rPr lang="en-US" sz="1700" dirty="0">
                <a:solidFill>
                  <a:schemeClr val="bg1"/>
                </a:solidFill>
              </a:rPr>
              <a:t> </a:t>
            </a:r>
            <a:r>
              <a:rPr lang="en-US" sz="1700" dirty="0" err="1">
                <a:solidFill>
                  <a:schemeClr val="bg1"/>
                </a:solidFill>
              </a:rPr>
              <a:t>el</a:t>
            </a:r>
            <a:r>
              <a:rPr lang="en-US" sz="1700" dirty="0">
                <a:solidFill>
                  <a:schemeClr val="bg1"/>
                </a:solidFill>
              </a:rPr>
              <a:t> AES </a:t>
            </a:r>
            <a:r>
              <a:rPr lang="en-US" sz="1700" dirty="0" err="1">
                <a:solidFill>
                  <a:schemeClr val="bg1"/>
                </a:solidFill>
              </a:rPr>
              <a:t>funcionan</a:t>
            </a:r>
            <a:r>
              <a:rPr lang="en-US" sz="1700" dirty="0">
                <a:solidFill>
                  <a:schemeClr val="bg1"/>
                </a:solidFill>
              </a:rPr>
              <a:t> </a:t>
            </a:r>
            <a:r>
              <a:rPr lang="en-US" sz="1700" dirty="0" err="1">
                <a:solidFill>
                  <a:schemeClr val="bg1"/>
                </a:solidFill>
              </a:rPr>
              <a:t>en</a:t>
            </a:r>
            <a:r>
              <a:rPr lang="en-US" sz="1700" dirty="0">
                <a:solidFill>
                  <a:schemeClr val="bg1"/>
                </a:solidFill>
              </a:rPr>
              <a:t> </a:t>
            </a:r>
            <a:r>
              <a:rPr lang="en-US" sz="1700" dirty="0" err="1">
                <a:solidFill>
                  <a:schemeClr val="bg1"/>
                </a:solidFill>
              </a:rPr>
              <a:t>su</a:t>
            </a:r>
            <a:r>
              <a:rPr lang="en-US" sz="1700" dirty="0">
                <a:solidFill>
                  <a:schemeClr val="bg1"/>
                </a:solidFill>
              </a:rPr>
              <a:t> </a:t>
            </a:r>
            <a:r>
              <a:rPr lang="en-US" sz="1700" dirty="0" err="1">
                <a:solidFill>
                  <a:schemeClr val="bg1"/>
                </a:solidFill>
              </a:rPr>
              <a:t>núcleo</a:t>
            </a:r>
            <a:r>
              <a:rPr lang="en-US" sz="1700" dirty="0">
                <a:solidFill>
                  <a:schemeClr val="bg1"/>
                </a:solidFill>
              </a:rPr>
              <a:t>.</a:t>
            </a:r>
          </a:p>
        </p:txBody>
      </p:sp>
      <p:cxnSp>
        <p:nvCxnSpPr>
          <p:cNvPr id="1037" name="Straight Connector 103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350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5677C-C833-486A-280A-40DFAC0A9398}"/>
              </a:ext>
            </a:extLst>
          </p:cNvPr>
          <p:cNvSpPr>
            <a:spLocks noGrp="1"/>
          </p:cNvSpPr>
          <p:nvPr>
            <p:ph type="title"/>
          </p:nvPr>
        </p:nvSpPr>
        <p:spPr/>
        <p:txBody>
          <a:bodyPr/>
          <a:lstStyle/>
          <a:p>
            <a:r>
              <a:rPr lang="es-CO" dirty="0"/>
              <a:t>¿Cuáles son los modos de operación de AES?</a:t>
            </a:r>
          </a:p>
        </p:txBody>
      </p:sp>
      <p:sp>
        <p:nvSpPr>
          <p:cNvPr id="4" name="Marcador de texto 3">
            <a:extLst>
              <a:ext uri="{FF2B5EF4-FFF2-40B4-BE49-F238E27FC236}">
                <a16:creationId xmlns:a16="http://schemas.microsoft.com/office/drawing/2014/main" id="{4C52E31F-D978-527F-D7CC-FABE97BDBC20}"/>
              </a:ext>
            </a:extLst>
          </p:cNvPr>
          <p:cNvSpPr>
            <a:spLocks noGrp="1"/>
          </p:cNvSpPr>
          <p:nvPr>
            <p:ph type="body" idx="1"/>
          </p:nvPr>
        </p:nvSpPr>
        <p:spPr/>
        <p:txBody>
          <a:bodyPr/>
          <a:lstStyle/>
          <a:p>
            <a:r>
              <a:rPr lang="es-CO" dirty="0"/>
              <a:t>¿Qué es el modo de Electronic </a:t>
            </a:r>
            <a:r>
              <a:rPr lang="es-CO" dirty="0" err="1"/>
              <a:t>Code</a:t>
            </a:r>
            <a:r>
              <a:rPr lang="es-CO" dirty="0"/>
              <a:t> Book (ECB)?</a:t>
            </a:r>
          </a:p>
        </p:txBody>
      </p:sp>
      <p:sp>
        <p:nvSpPr>
          <p:cNvPr id="5" name="Marcador de contenido 4">
            <a:extLst>
              <a:ext uri="{FF2B5EF4-FFF2-40B4-BE49-F238E27FC236}">
                <a16:creationId xmlns:a16="http://schemas.microsoft.com/office/drawing/2014/main" id="{5ED76701-73D3-86F9-4BDA-59CD044F0DD1}"/>
              </a:ext>
            </a:extLst>
          </p:cNvPr>
          <p:cNvSpPr>
            <a:spLocks noGrp="1"/>
          </p:cNvSpPr>
          <p:nvPr>
            <p:ph sz="half" idx="2"/>
          </p:nvPr>
        </p:nvSpPr>
        <p:spPr/>
        <p:txBody>
          <a:bodyPr>
            <a:normAutofit fontScale="70000" lnSpcReduction="20000"/>
          </a:bodyPr>
          <a:lstStyle/>
          <a:p>
            <a:r>
              <a:rPr lang="es-CO" dirty="0"/>
              <a:t>El modo ECB aplica una llave repetidamente sobre bloques de texto plano. Aunque parece un proceso seguro, no es semánticamente seguro. Esto significa que, a pesar de la encriptación, el orden original del texto se mantiene, haciendo relativamente fácil distinguir el contenido original a partir del cifrado.</a:t>
            </a:r>
          </a:p>
          <a:p>
            <a:r>
              <a:rPr lang="es-CO" dirty="0"/>
              <a:t>Un ejemplo notable es la imagen del pingüino de Linux: encriptada con AES en modo ECB, la imagen resultante todavía conserva trazos visibles de la original. Por esta razón, ECB no es recomendable cuando se requiere una alta seguridad criptográfica.</a:t>
            </a:r>
          </a:p>
          <a:p>
            <a:endParaRPr lang="es-CO" dirty="0"/>
          </a:p>
        </p:txBody>
      </p:sp>
      <p:sp>
        <p:nvSpPr>
          <p:cNvPr id="6" name="Marcador de texto 5">
            <a:extLst>
              <a:ext uri="{FF2B5EF4-FFF2-40B4-BE49-F238E27FC236}">
                <a16:creationId xmlns:a16="http://schemas.microsoft.com/office/drawing/2014/main" id="{CBEBDD45-D325-F5A3-F72F-77131B8C5BD2}"/>
              </a:ext>
            </a:extLst>
          </p:cNvPr>
          <p:cNvSpPr>
            <a:spLocks noGrp="1"/>
          </p:cNvSpPr>
          <p:nvPr>
            <p:ph type="body" sz="quarter" idx="3"/>
          </p:nvPr>
        </p:nvSpPr>
        <p:spPr/>
        <p:txBody>
          <a:bodyPr/>
          <a:lstStyle/>
          <a:p>
            <a:r>
              <a:rPr lang="es-CO" dirty="0"/>
              <a:t>¿Por qué elegir el modo </a:t>
            </a:r>
            <a:r>
              <a:rPr lang="es-CO" dirty="0" err="1"/>
              <a:t>Cipher</a:t>
            </a:r>
            <a:r>
              <a:rPr lang="es-CO" dirty="0"/>
              <a:t> Block </a:t>
            </a:r>
            <a:r>
              <a:rPr lang="es-CO" dirty="0" err="1"/>
              <a:t>Chaining</a:t>
            </a:r>
            <a:r>
              <a:rPr lang="es-CO" dirty="0"/>
              <a:t> (CBC)?</a:t>
            </a:r>
          </a:p>
        </p:txBody>
      </p:sp>
      <p:sp>
        <p:nvSpPr>
          <p:cNvPr id="7" name="Marcador de contenido 6">
            <a:extLst>
              <a:ext uri="{FF2B5EF4-FFF2-40B4-BE49-F238E27FC236}">
                <a16:creationId xmlns:a16="http://schemas.microsoft.com/office/drawing/2014/main" id="{D7698BCC-053A-23A3-A7B3-0D79DEB0D42B}"/>
              </a:ext>
            </a:extLst>
          </p:cNvPr>
          <p:cNvSpPr>
            <a:spLocks noGrp="1"/>
          </p:cNvSpPr>
          <p:nvPr>
            <p:ph sz="quarter" idx="4"/>
          </p:nvPr>
        </p:nvSpPr>
        <p:spPr/>
        <p:txBody>
          <a:bodyPr>
            <a:normAutofit fontScale="70000" lnSpcReduction="20000"/>
          </a:bodyPr>
          <a:lstStyle/>
          <a:p>
            <a:r>
              <a:rPr lang="es-CO" dirty="0"/>
              <a:t>El modo CBC aborda las deficiencias de ECB al tomar el resultado del bloque anterior para encriptar el siguiente. Un diagrama ayuda a visualizar este proceso: el texto plano se cruza con un vector de inicialización, pasa por el cifrado, y el resultado se concatena al siguiente bloque. Así, cada bloque se vuelve indistinguible y se garantiza la seguridad semántica.</a:t>
            </a:r>
          </a:p>
          <a:p>
            <a:r>
              <a:rPr lang="es-CO" dirty="0"/>
              <a:t>Usando nuevamente el ejemplo del pingüino de Linux, pasar la imagen por el AES en modo CBC elimina el problema de la seguridad semántica, generando un resultado visualmente irreconocible respecto al original.</a:t>
            </a:r>
          </a:p>
        </p:txBody>
      </p:sp>
      <p:pic>
        <p:nvPicPr>
          <p:cNvPr id="2050" name="Picture 2">
            <a:extLst>
              <a:ext uri="{FF2B5EF4-FFF2-40B4-BE49-F238E27FC236}">
                <a16:creationId xmlns:a16="http://schemas.microsoft.com/office/drawing/2014/main" id="{1A4FEB4D-7C4D-8E72-7EE1-9184554D6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426" y="1584908"/>
            <a:ext cx="5157785" cy="515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83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ítulo 6">
            <a:extLst>
              <a:ext uri="{FF2B5EF4-FFF2-40B4-BE49-F238E27FC236}">
                <a16:creationId xmlns:a16="http://schemas.microsoft.com/office/drawing/2014/main" id="{A41CE51A-6AE2-B9AC-F0E8-5EE009796A21}"/>
              </a:ext>
            </a:extLst>
          </p:cNvPr>
          <p:cNvSpPr>
            <a:spLocks noGrp="1"/>
          </p:cNvSpPr>
          <p:nvPr>
            <p:ph type="title"/>
          </p:nvPr>
        </p:nvSpPr>
        <p:spPr>
          <a:xfrm>
            <a:off x="6527800" y="448721"/>
            <a:ext cx="4713997" cy="1225650"/>
          </a:xfrm>
        </p:spPr>
        <p:txBody>
          <a:bodyPr anchor="b">
            <a:normAutofit/>
          </a:bodyPr>
          <a:lstStyle/>
          <a:p>
            <a:r>
              <a:rPr lang="es-CO" sz="3800">
                <a:solidFill>
                  <a:schemeClr val="bg1"/>
                </a:solidFill>
              </a:rPr>
              <a:t>¿Cómo se implementa internamente el AES?</a:t>
            </a:r>
          </a:p>
        </p:txBody>
      </p:sp>
      <p:pic>
        <p:nvPicPr>
          <p:cNvPr id="10" name="Picture 9" descr="Water droplet on a petal">
            <a:extLst>
              <a:ext uri="{FF2B5EF4-FFF2-40B4-BE49-F238E27FC236}">
                <a16:creationId xmlns:a16="http://schemas.microsoft.com/office/drawing/2014/main" id="{68D5A67D-1DA1-06A8-3F40-589390BDD741}"/>
              </a:ext>
            </a:extLst>
          </p:cNvPr>
          <p:cNvPicPr>
            <a:picLocks noChangeAspect="1"/>
          </p:cNvPicPr>
          <p:nvPr/>
        </p:nvPicPr>
        <p:blipFill>
          <a:blip r:embed="rId2"/>
          <a:stretch>
            <a:fillRect/>
          </a:stretch>
        </p:blipFill>
        <p:spPr>
          <a:xfrm>
            <a:off x="-2346" y="1835284"/>
            <a:ext cx="5666547" cy="3187432"/>
          </a:xfrm>
          <a:prstGeom prst="rect">
            <a:avLst/>
          </a:prstGeom>
        </p:spPr>
      </p:pic>
      <p:cxnSp>
        <p:nvCxnSpPr>
          <p:cNvPr id="16" name="Straight Connector 1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Marcador de contenido 7">
            <a:extLst>
              <a:ext uri="{FF2B5EF4-FFF2-40B4-BE49-F238E27FC236}">
                <a16:creationId xmlns:a16="http://schemas.microsoft.com/office/drawing/2014/main" id="{FC105F81-0D25-84E1-8B31-CB82F470C9BC}"/>
              </a:ext>
            </a:extLst>
          </p:cNvPr>
          <p:cNvSpPr>
            <a:spLocks noGrp="1"/>
          </p:cNvSpPr>
          <p:nvPr>
            <p:ph idx="1"/>
          </p:nvPr>
        </p:nvSpPr>
        <p:spPr>
          <a:xfrm>
            <a:off x="6527800" y="1909192"/>
            <a:ext cx="4713997" cy="3647710"/>
          </a:xfrm>
        </p:spPr>
        <p:txBody>
          <a:bodyPr>
            <a:normAutofit/>
          </a:bodyPr>
          <a:lstStyle/>
          <a:p>
            <a:pPr marL="0" indent="0">
              <a:buNone/>
            </a:pPr>
            <a:r>
              <a:rPr lang="es-CO" sz="2000" dirty="0">
                <a:solidFill>
                  <a:schemeClr val="bg1"/>
                </a:solidFill>
              </a:rPr>
              <a:t>AES opera internamente usando una estructura de grilla de cuatro por cuatro donde los datos se organizan durante el cifrado. Cada mensaje se coloca en esta grilla, y si es mayor a 16 bytes, se utiliza una grilla adicional. El proceso de cifrado se realiza en rondas específicas, durante las cuales una llave se modifica en cada vuelta para influir en el resultado final.</a:t>
            </a:r>
          </a:p>
        </p:txBody>
      </p:sp>
      <p:cxnSp>
        <p:nvCxnSpPr>
          <p:cNvPr id="18" name="Straight Connector 1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6803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0F0E5A75-202F-61BD-454B-567D82E0DA96}"/>
              </a:ext>
            </a:extLst>
          </p:cNvPr>
          <p:cNvSpPr>
            <a:spLocks noGrp="1"/>
          </p:cNvSpPr>
          <p:nvPr>
            <p:ph type="title"/>
          </p:nvPr>
        </p:nvSpPr>
        <p:spPr>
          <a:xfrm>
            <a:off x="838200" y="669925"/>
            <a:ext cx="4508946" cy="1325563"/>
          </a:xfrm>
        </p:spPr>
        <p:txBody>
          <a:bodyPr anchor="b">
            <a:normAutofit/>
          </a:bodyPr>
          <a:lstStyle/>
          <a:p>
            <a:pPr algn="r"/>
            <a:r>
              <a:rPr lang="es-CO" sz="3700" b="1">
                <a:solidFill>
                  <a:schemeClr val="bg1"/>
                </a:solidFill>
              </a:rPr>
              <a:t>¿Qué ocurre en cada ronda de cifrado?</a:t>
            </a:r>
            <a:endParaRPr lang="es-CO" sz="370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6184EDFA-D1F6-9F84-7088-78FAD9185BFF}"/>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En un cifrado de AES con 128 bits, hay 10 rondas donde la llave va cambiando. Cada ronda incluye operaciones como:</a:t>
            </a:r>
          </a:p>
          <a:p>
            <a:r>
              <a:rPr lang="es-CO" sz="2000" b="1">
                <a:solidFill>
                  <a:schemeClr val="bg1"/>
                </a:solidFill>
              </a:rPr>
              <a:t>Sustitución de bytes</a:t>
            </a:r>
            <a:r>
              <a:rPr lang="es-CO" sz="2000">
                <a:solidFill>
                  <a:schemeClr val="bg1"/>
                </a:solidFill>
              </a:rPr>
              <a:t>: Intercambio de partes de datos.</a:t>
            </a:r>
          </a:p>
          <a:p>
            <a:r>
              <a:rPr lang="es-CO" sz="2000" b="1">
                <a:solidFill>
                  <a:schemeClr val="bg1"/>
                </a:solidFill>
              </a:rPr>
              <a:t>Mezcla de columnas</a:t>
            </a:r>
            <a:r>
              <a:rPr lang="es-CO" sz="2000">
                <a:solidFill>
                  <a:schemeClr val="bg1"/>
                </a:solidFill>
              </a:rPr>
              <a:t> y </a:t>
            </a:r>
            <a:r>
              <a:rPr lang="es-CO" sz="2000" b="1">
                <a:solidFill>
                  <a:schemeClr val="bg1"/>
                </a:solidFill>
              </a:rPr>
              <a:t>filas</a:t>
            </a:r>
            <a:r>
              <a:rPr lang="es-CO" sz="2000">
                <a:solidFill>
                  <a:schemeClr val="bg1"/>
                </a:solidFill>
              </a:rPr>
              <a:t>: Asegura que los datos se reordenen completamente.</a:t>
            </a:r>
          </a:p>
          <a:p>
            <a:r>
              <a:rPr lang="es-CO" sz="2000" b="1">
                <a:solidFill>
                  <a:schemeClr val="bg1"/>
                </a:solidFill>
              </a:rPr>
              <a:t>Adición de la llave</a:t>
            </a:r>
            <a:r>
              <a:rPr lang="es-CO" sz="2000">
                <a:solidFill>
                  <a:schemeClr val="bg1"/>
                </a:solidFill>
              </a:rPr>
              <a:t>: Complementa cada ronda para reforzar la seguridad.</a:t>
            </a:r>
          </a:p>
          <a:p>
            <a:endParaRPr lang="es-CO"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451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382EE135-807E-3EEE-90D4-441EA4B427CA}"/>
              </a:ext>
            </a:extLst>
          </p:cNvPr>
          <p:cNvSpPr>
            <a:spLocks noGrp="1"/>
          </p:cNvSpPr>
          <p:nvPr>
            <p:ph type="title"/>
          </p:nvPr>
        </p:nvSpPr>
        <p:spPr>
          <a:xfrm>
            <a:off x="838200" y="669925"/>
            <a:ext cx="4508946" cy="1325563"/>
          </a:xfrm>
        </p:spPr>
        <p:txBody>
          <a:bodyPr anchor="b">
            <a:normAutofit/>
          </a:bodyPr>
          <a:lstStyle/>
          <a:p>
            <a:pPr algn="r"/>
            <a:r>
              <a:rPr lang="es-CO" sz="3700" b="1">
                <a:solidFill>
                  <a:schemeClr val="bg1"/>
                </a:solidFill>
              </a:rPr>
              <a:t>¿Cómo se garantiza la seguridad del AES?</a:t>
            </a:r>
            <a:endParaRPr lang="es-CO" sz="370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3AB32BD-E771-B061-7D76-FC9046911793}"/>
              </a:ext>
            </a:extLst>
          </p:cNvPr>
          <p:cNvSpPr>
            <a:spLocks noGrp="1"/>
          </p:cNvSpPr>
          <p:nvPr>
            <p:ph idx="1"/>
          </p:nvPr>
        </p:nvSpPr>
        <p:spPr>
          <a:xfrm>
            <a:off x="1392667" y="2398957"/>
            <a:ext cx="9406666" cy="3526144"/>
          </a:xfrm>
        </p:spPr>
        <p:txBody>
          <a:bodyPr>
            <a:normAutofit/>
          </a:bodyPr>
          <a:lstStyle/>
          <a:p>
            <a:r>
              <a:rPr lang="es-CO" sz="2000">
                <a:solidFill>
                  <a:schemeClr val="bg1"/>
                </a:solidFill>
              </a:rPr>
              <a:t>Un procedimiento llamado "mix columns" reordena datos en las grillas. Por ejemplo, mueve posiciones en las columnas según un esquema predeterminado. Este tipo de operaciones iterativas garantiza que los datos se "revuelven" eficientemente, produciendo un cifrado seguro y resistente a ataques.</a:t>
            </a:r>
          </a:p>
          <a:p>
            <a:r>
              <a:rPr lang="es-CO" sz="2000">
                <a:solidFill>
                  <a:schemeClr val="bg1"/>
                </a:solidFill>
              </a:rPr>
              <a:t>¿Dónde se usa el AES en la vida diaria?</a:t>
            </a:r>
          </a:p>
          <a:p>
            <a:r>
              <a:rPr lang="es-CO" sz="2000">
                <a:solidFill>
                  <a:schemeClr val="bg1"/>
                </a:solidFill>
              </a:rPr>
              <a:t>AES es fundamental en múltiples aplicaciones diarias, como el candado verde que aparece al acceder a un sitio web seguro. A menudo se incluye en protocolos complejos para cifrar la información entre dispositivos cliente y servidor, garantizando la privacidad de los datos. AES es un estándar versátil con varias configuraciones, consolidándose como una piedra angular en la seguridad de la información moderna.</a:t>
            </a:r>
          </a:p>
          <a:p>
            <a:endParaRPr lang="es-CO"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432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18414D-1626-4996-AACB-23D3DE45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015E1ACD-E653-A3ED-AF8D-FBF49ED89F22}"/>
              </a:ext>
            </a:extLst>
          </p:cNvPr>
          <p:cNvSpPr>
            <a:spLocks noGrp="1"/>
          </p:cNvSpPr>
          <p:nvPr>
            <p:ph type="title"/>
          </p:nvPr>
        </p:nvSpPr>
        <p:spPr>
          <a:xfrm>
            <a:off x="1929283" y="707132"/>
            <a:ext cx="5469129" cy="2387600"/>
          </a:xfrm>
        </p:spPr>
        <p:txBody>
          <a:bodyPr vert="horz" lIns="91440" tIns="45720" rIns="91440" bIns="45720" rtlCol="0" anchor="b">
            <a:normAutofit/>
          </a:bodyPr>
          <a:lstStyle/>
          <a:p>
            <a:r>
              <a:rPr lang="en-US" sz="4800" kern="1200">
                <a:solidFill>
                  <a:schemeClr val="bg1"/>
                </a:solidFill>
                <a:latin typeface="+mj-lt"/>
                <a:ea typeface="+mj-ea"/>
                <a:cs typeface="+mj-cs"/>
              </a:rPr>
              <a:t>Funciones Hash y su importancia en Criptografia</a:t>
            </a:r>
          </a:p>
        </p:txBody>
      </p:sp>
      <p:sp>
        <p:nvSpPr>
          <p:cNvPr id="3" name="Marcador de texto 2">
            <a:extLst>
              <a:ext uri="{FF2B5EF4-FFF2-40B4-BE49-F238E27FC236}">
                <a16:creationId xmlns:a16="http://schemas.microsoft.com/office/drawing/2014/main" id="{DC454E67-9598-F6B1-DE51-A826FD69A1AF}"/>
              </a:ext>
            </a:extLst>
          </p:cNvPr>
          <p:cNvSpPr>
            <a:spLocks noGrp="1"/>
          </p:cNvSpPr>
          <p:nvPr>
            <p:ph type="body" idx="1"/>
          </p:nvPr>
        </p:nvSpPr>
        <p:spPr>
          <a:xfrm>
            <a:off x="1929283" y="3494783"/>
            <a:ext cx="5469127" cy="2201159"/>
          </a:xfrm>
        </p:spPr>
        <p:txBody>
          <a:bodyPr vert="horz" lIns="91440" tIns="45720" rIns="91440" bIns="45720" rtlCol="0">
            <a:normAutofit/>
          </a:bodyPr>
          <a:lstStyle/>
          <a:p>
            <a:endParaRPr lang="en-US" sz="2800" kern="1200">
              <a:solidFill>
                <a:schemeClr val="bg1"/>
              </a:solidFill>
              <a:latin typeface="+mn-lt"/>
              <a:ea typeface="+mn-ea"/>
              <a:cs typeface="+mn-cs"/>
            </a:endParaRPr>
          </a:p>
        </p:txBody>
      </p:sp>
      <p:sp>
        <p:nvSpPr>
          <p:cNvPr id="10" name="Rectangle 9">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29284" y="3209925"/>
            <a:ext cx="102627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518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85387A23-3778-4179-8653-EF0671BD13B1}"/>
              </a:ext>
            </a:extLst>
          </p:cNvPr>
          <p:cNvSpPr>
            <a:spLocks noGrp="1"/>
          </p:cNvSpPr>
          <p:nvPr>
            <p:ph type="title"/>
          </p:nvPr>
        </p:nvSpPr>
        <p:spPr>
          <a:xfrm>
            <a:off x="838200" y="669925"/>
            <a:ext cx="4508946" cy="1325563"/>
          </a:xfrm>
        </p:spPr>
        <p:txBody>
          <a:bodyPr anchor="b">
            <a:normAutofit/>
          </a:bodyPr>
          <a:lstStyle/>
          <a:p>
            <a:pPr algn="r"/>
            <a:r>
              <a:rPr lang="es-CO" sz="3700">
                <a:solidFill>
                  <a:schemeClr val="bg1"/>
                </a:solidFill>
              </a:rPr>
              <a:t>¿Qué es realmente un hash en criptografía?</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E5E2CFA-C9C5-92CF-87F3-9C6837DE6F57}"/>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Cuando pensamos en un hash, a menudo nos quedamos con la idea errónea de que simplemente se trata de números aleatorios. Sin embargo, la realidad es que los hashes poseen una definición mucho más técnica y esencial para comprender conceptos fundamentales en criptografía. En pocas palabras, un hash es una función que toma datos de entrada (un texto, un archivo, etc.) y lo transforma en una cadena de datos de tamaño fijo. Esta transformación es irreversible, lo que significa que a partir del hash no se puede reconstruir el contenido original.</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363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4689344A-B486-64D9-01A7-48A88BAF6EE0}"/>
              </a:ext>
            </a:extLst>
          </p:cNvPr>
          <p:cNvSpPr>
            <a:spLocks noGrp="1"/>
          </p:cNvSpPr>
          <p:nvPr>
            <p:ph type="title"/>
          </p:nvPr>
        </p:nvSpPr>
        <p:spPr>
          <a:xfrm>
            <a:off x="838200" y="669925"/>
            <a:ext cx="4508946" cy="1325563"/>
          </a:xfrm>
        </p:spPr>
        <p:txBody>
          <a:bodyPr anchor="b">
            <a:normAutofit/>
          </a:bodyPr>
          <a:lstStyle/>
          <a:p>
            <a:pPr algn="r"/>
            <a:r>
              <a:rPr lang="es-CO" sz="3400" b="1">
                <a:solidFill>
                  <a:schemeClr val="bg1"/>
                </a:solidFill>
              </a:rPr>
              <a:t>¿Cómo funcionan las funciones de hashing?</a:t>
            </a:r>
            <a:endParaRPr lang="es-CO" sz="340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63402C6-3925-FF36-5DC2-CD46519E9D1D}"/>
              </a:ext>
            </a:extLst>
          </p:cNvPr>
          <p:cNvSpPr>
            <a:spLocks noGrp="1"/>
          </p:cNvSpPr>
          <p:nvPr>
            <p:ph idx="1"/>
          </p:nvPr>
        </p:nvSpPr>
        <p:spPr>
          <a:xfrm>
            <a:off x="1392667" y="2398957"/>
            <a:ext cx="9406666" cy="3526144"/>
          </a:xfrm>
        </p:spPr>
        <p:txBody>
          <a:bodyPr>
            <a:normAutofit/>
          </a:bodyPr>
          <a:lstStyle/>
          <a:p>
            <a:r>
              <a:rPr lang="es-CO" sz="2000" b="1">
                <a:solidFill>
                  <a:schemeClr val="bg1"/>
                </a:solidFill>
              </a:rPr>
              <a:t>Compresión irreversible</a:t>
            </a:r>
            <a:r>
              <a:rPr lang="es-CO" sz="2000">
                <a:solidFill>
                  <a:schemeClr val="bg1"/>
                </a:solidFill>
              </a:rPr>
              <a:t>: Un hash “comprime” los datos originales a un tamaño específico, pero, a diferencia de otras formas de compresión, esta acción no puede revertirse. Esto es lo que llamamos una "función de una sola vía".</a:t>
            </a:r>
          </a:p>
          <a:p>
            <a:r>
              <a:rPr lang="es-CO" sz="2000" b="1">
                <a:solidFill>
                  <a:schemeClr val="bg1"/>
                </a:solidFill>
              </a:rPr>
              <a:t>Probabilidad de colisión</a:t>
            </a:r>
            <a:r>
              <a:rPr lang="es-CO" sz="2000">
                <a:solidFill>
                  <a:schemeClr val="bg1"/>
                </a:solidFill>
              </a:rPr>
              <a:t>: Existe una pequeña probabilidad de que dos archivos diferentes resulten en el mismo hash. Esto se conoce como colisiones.</a:t>
            </a:r>
          </a:p>
          <a:p>
            <a:r>
              <a:rPr lang="es-CO" sz="2000" b="1">
                <a:solidFill>
                  <a:schemeClr val="bg1"/>
                </a:solidFill>
              </a:rPr>
              <a:t>Dominio y rango</a:t>
            </a:r>
            <a:r>
              <a:rPr lang="es-CO" sz="2000">
                <a:solidFill>
                  <a:schemeClr val="bg1"/>
                </a:solidFill>
              </a:rPr>
              <a:t>: En matemática, un dominio es el conjunto de todos los posibles valores de entrada, mientras que el rango es el conjunto de todos los posibles valores de salida. En funciones de hashing, el rango es mucho más pequeño que el dominio, lo que hace que el proceso sea irreversible.</a:t>
            </a:r>
          </a:p>
          <a:p>
            <a:endParaRPr lang="es-CO"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6053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B2FD4FED-29FC-2319-7811-45ED934758C6}"/>
              </a:ext>
            </a:extLst>
          </p:cNvPr>
          <p:cNvSpPr>
            <a:spLocks noGrp="1"/>
          </p:cNvSpPr>
          <p:nvPr>
            <p:ph type="title"/>
          </p:nvPr>
        </p:nvSpPr>
        <p:spPr>
          <a:xfrm>
            <a:off x="838200" y="669925"/>
            <a:ext cx="4508946" cy="1325563"/>
          </a:xfrm>
        </p:spPr>
        <p:txBody>
          <a:bodyPr anchor="b">
            <a:normAutofit/>
          </a:bodyPr>
          <a:lstStyle/>
          <a:p>
            <a:pPr algn="r"/>
            <a:r>
              <a:rPr lang="es-CO" sz="2800" b="1">
                <a:solidFill>
                  <a:schemeClr val="bg1"/>
                </a:solidFill>
              </a:rPr>
              <a:t>¿Por qué son importantes los hashes en criptografía?</a:t>
            </a:r>
            <a:endParaRPr lang="es-CO" sz="280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D2F3E7D-4C05-3A9F-52B2-9F038272495B}"/>
              </a:ext>
            </a:extLst>
          </p:cNvPr>
          <p:cNvSpPr>
            <a:spLocks noGrp="1"/>
          </p:cNvSpPr>
          <p:nvPr>
            <p:ph idx="1"/>
          </p:nvPr>
        </p:nvSpPr>
        <p:spPr>
          <a:xfrm>
            <a:off x="1392667" y="2398957"/>
            <a:ext cx="9406666" cy="3526144"/>
          </a:xfrm>
        </p:spPr>
        <p:txBody>
          <a:bodyPr>
            <a:normAutofit/>
          </a:bodyPr>
          <a:lstStyle/>
          <a:p>
            <a:pPr marL="0" indent="0">
              <a:buNone/>
            </a:pPr>
            <a:r>
              <a:rPr lang="es-CO" sz="1700">
                <a:solidFill>
                  <a:schemeClr val="bg1"/>
                </a:solidFill>
              </a:rPr>
              <a:t>Los hashes son fundamentales para asegurar la </a:t>
            </a:r>
            <a:r>
              <a:rPr lang="es-CO" sz="1700" b="1">
                <a:solidFill>
                  <a:schemeClr val="bg1"/>
                </a:solidFill>
              </a:rPr>
              <a:t>integridad</a:t>
            </a:r>
            <a:r>
              <a:rPr lang="es-CO" sz="1700">
                <a:solidFill>
                  <a:schemeClr val="bg1"/>
                </a:solidFill>
              </a:rPr>
              <a:t> de los archivos. Esto significa que puedes verificar que un archivo no ha sido alterado tras ser transmitido o almacenado. Esto es posible gracias a dos propiedades críticas de las funciones de hash:</a:t>
            </a:r>
          </a:p>
          <a:p>
            <a:r>
              <a:rPr lang="es-CO" sz="1700" b="1">
                <a:solidFill>
                  <a:schemeClr val="bg1"/>
                </a:solidFill>
              </a:rPr>
              <a:t>Resistencia a colisiones</a:t>
            </a:r>
            <a:r>
              <a:rPr lang="es-CO" sz="1700">
                <a:solidFill>
                  <a:schemeClr val="bg1"/>
                </a:solidFill>
              </a:rPr>
              <a:t>: Minimiza la posibilidad de que dos entradas diferentes produzcan el mismo hash.</a:t>
            </a:r>
          </a:p>
          <a:p>
            <a:r>
              <a:rPr lang="es-CO" sz="1700" b="1">
                <a:solidFill>
                  <a:schemeClr val="bg1"/>
                </a:solidFill>
              </a:rPr>
              <a:t>Resistencia a pre-imágenes</a:t>
            </a:r>
            <a:r>
              <a:rPr lang="es-CO" sz="1700">
                <a:solidFill>
                  <a:schemeClr val="bg1"/>
                </a:solidFill>
              </a:rPr>
              <a:t>: Una vez que tienes el hash, es extremadamente difícil determinar cuál fue el archivo original.</a:t>
            </a:r>
          </a:p>
          <a:p>
            <a:pPr marL="0" indent="0">
              <a:buNone/>
            </a:pPr>
            <a:r>
              <a:rPr lang="es-CO" sz="1700">
                <a:solidFill>
                  <a:schemeClr val="bg1"/>
                </a:solidFill>
              </a:rPr>
              <a:t>Imaginemos un escenario: Alice distribuye una aplicación y Bob quiere asegurarse de que el archivo que descarga es el mismo que proporcionó Alice, sin alteraciones maliciosas de terceros. Bob puede usar el mismo algoritmo de hash que Alice utilizó para comprobar si el archivo que descargó tiene el mismo hash que el original.</a:t>
            </a:r>
          </a:p>
          <a:p>
            <a:endParaRPr lang="es-CO" sz="17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20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0AF31999-6F36-2B6E-AA68-B185EFD2888A}"/>
              </a:ext>
            </a:extLst>
          </p:cNvPr>
          <p:cNvSpPr>
            <a:spLocks noGrp="1"/>
          </p:cNvSpPr>
          <p:nvPr>
            <p:ph type="title"/>
          </p:nvPr>
        </p:nvSpPr>
        <p:spPr>
          <a:xfrm>
            <a:off x="1014141" y="1450655"/>
            <a:ext cx="3932030" cy="3956690"/>
          </a:xfrm>
        </p:spPr>
        <p:txBody>
          <a:bodyPr anchor="ctr">
            <a:normAutofit/>
          </a:bodyPr>
          <a:lstStyle/>
          <a:p>
            <a:r>
              <a:rPr lang="es-CO">
                <a:solidFill>
                  <a:schemeClr val="bg1"/>
                </a:solidFill>
              </a:rPr>
              <a:t>¿Qué son los criptosistemas?</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1EB3222-80C5-0AD9-0272-1CF7849D080A}"/>
              </a:ext>
            </a:extLst>
          </p:cNvPr>
          <p:cNvSpPr>
            <a:spLocks noGrp="1"/>
          </p:cNvSpPr>
          <p:nvPr>
            <p:ph idx="1"/>
          </p:nvPr>
        </p:nvSpPr>
        <p:spPr>
          <a:xfrm>
            <a:off x="6096000" y="1108061"/>
            <a:ext cx="5008901" cy="4571972"/>
          </a:xfrm>
        </p:spPr>
        <p:txBody>
          <a:bodyPr anchor="ctr">
            <a:normAutofit/>
          </a:bodyPr>
          <a:lstStyle/>
          <a:p>
            <a:pPr marL="0" indent="0">
              <a:buNone/>
            </a:pPr>
            <a:r>
              <a:rPr lang="es-CO" sz="2000">
                <a:solidFill>
                  <a:schemeClr val="bg1"/>
                </a:solidFill>
              </a:rPr>
              <a:t>Un criptosistema es una combinación de primitivas criptográficas diseñadas para lograr objetivos de seguridad específicos. Estos sistemas garantizan que cualquier comunicación en un entorno inseguro se mantenga protegida a través de diversos mecanismos de seguridad. Los objetivos de los criptosistemas incluyen:</a:t>
            </a:r>
          </a:p>
          <a:p>
            <a:r>
              <a:rPr lang="es-CO" sz="2000">
                <a:solidFill>
                  <a:schemeClr val="bg1"/>
                </a:solidFill>
              </a:rPr>
              <a:t>La composición efectiva de primitivas para cumplir con objetivos de seguridad.</a:t>
            </a:r>
          </a:p>
          <a:p>
            <a:r>
              <a:rPr lang="es-CO" sz="2000">
                <a:solidFill>
                  <a:schemeClr val="bg1"/>
                </a:solidFill>
              </a:rPr>
              <a:t>El desarrollo de sistemas y protocolos basados en primitivas criptográficas.</a:t>
            </a:r>
          </a:p>
          <a:p>
            <a:r>
              <a:rPr lang="es-CO" sz="2000">
                <a:solidFill>
                  <a:schemeClr val="bg1"/>
                </a:solidFill>
              </a:rPr>
              <a:t>El entendimiento y la implementación de criptosistemas y sus propiedades.</a:t>
            </a:r>
          </a:p>
          <a:p>
            <a:endParaRPr lang="es-CO" sz="2000">
              <a:solidFill>
                <a:schemeClr val="bg1"/>
              </a:solidFill>
            </a:endParaRPr>
          </a:p>
        </p:txBody>
      </p:sp>
    </p:spTree>
    <p:extLst>
      <p:ext uri="{BB962C8B-B14F-4D97-AF65-F5344CB8AC3E}">
        <p14:creationId xmlns:p14="http://schemas.microsoft.com/office/powerpoint/2010/main" val="3118614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EC8D34-0D19-52CE-9A93-82FFBCBD7A2E}"/>
              </a:ext>
            </a:extLst>
          </p:cNvPr>
          <p:cNvSpPr>
            <a:spLocks noGrp="1"/>
          </p:cNvSpPr>
          <p:nvPr>
            <p:ph type="title"/>
          </p:nvPr>
        </p:nvSpPr>
        <p:spPr/>
        <p:txBody>
          <a:bodyPr>
            <a:normAutofit/>
          </a:bodyPr>
          <a:lstStyle/>
          <a:p>
            <a:r>
              <a:rPr lang="es-CO" b="1" dirty="0"/>
              <a:t>¿Existen variantes de las funciones de hash?</a:t>
            </a:r>
            <a:endParaRPr lang="es-CO" dirty="0"/>
          </a:p>
        </p:txBody>
      </p:sp>
      <p:sp>
        <p:nvSpPr>
          <p:cNvPr id="3" name="Marcador de contenido 2">
            <a:extLst>
              <a:ext uri="{FF2B5EF4-FFF2-40B4-BE49-F238E27FC236}">
                <a16:creationId xmlns:a16="http://schemas.microsoft.com/office/drawing/2014/main" id="{D37DF1B3-EFB0-C43F-524B-C1F78FACA9F9}"/>
              </a:ext>
            </a:extLst>
          </p:cNvPr>
          <p:cNvSpPr>
            <a:spLocks noGrp="1"/>
          </p:cNvSpPr>
          <p:nvPr>
            <p:ph sz="half" idx="1"/>
          </p:nvPr>
        </p:nvSpPr>
        <p:spPr/>
        <p:txBody>
          <a:bodyPr>
            <a:normAutofit fontScale="62500" lnSpcReduction="20000"/>
          </a:bodyPr>
          <a:lstStyle/>
          <a:p>
            <a:pPr marL="0" indent="0">
              <a:buNone/>
            </a:pPr>
            <a:r>
              <a:rPr lang="es-CO" dirty="0"/>
              <a:t>Sí, además de las funciones de hash comunes, existen variantes conocidas como códigos de mensaje de autorización (MAC). Estas variantes añaden una capa extra de seguridad:</a:t>
            </a:r>
          </a:p>
          <a:p>
            <a:r>
              <a:rPr lang="es-CO" b="1" dirty="0"/>
              <a:t>HMAC</a:t>
            </a:r>
            <a:r>
              <a:rPr lang="es-CO" dirty="0"/>
              <a:t> (Hash-</a:t>
            </a:r>
            <a:r>
              <a:rPr lang="es-CO" dirty="0" err="1"/>
              <a:t>based</a:t>
            </a:r>
            <a:r>
              <a:rPr lang="es-CO" dirty="0"/>
              <a:t> </a:t>
            </a:r>
            <a:r>
              <a:rPr lang="es-CO" dirty="0" err="1"/>
              <a:t>Message</a:t>
            </a:r>
            <a:r>
              <a:rPr lang="es-CO" dirty="0"/>
              <a:t> </a:t>
            </a:r>
            <a:r>
              <a:rPr lang="es-CO" dirty="0" err="1"/>
              <a:t>Authentication</a:t>
            </a:r>
            <a:r>
              <a:rPr lang="es-CO" dirty="0"/>
              <a:t> </a:t>
            </a:r>
            <a:r>
              <a:rPr lang="es-CO" dirty="0" err="1"/>
              <a:t>Code</a:t>
            </a:r>
            <a:r>
              <a:rPr lang="es-CO" dirty="0"/>
              <a:t>): Introduce una llave secreta en el proceso de </a:t>
            </a:r>
            <a:r>
              <a:rPr lang="es-CO" dirty="0" err="1"/>
              <a:t>hashing</a:t>
            </a:r>
            <a:r>
              <a:rPr lang="es-CO" dirty="0"/>
              <a:t>, garantizando que el mensaje provenga de una fuente confiable. Esto significa que incluso si dos archivos generaran el mismo hash, la ausencia de la clave secreta impediría que un atacante valide su autenticidad.</a:t>
            </a:r>
          </a:p>
          <a:p>
            <a:pPr marL="0" indent="0">
              <a:buNone/>
            </a:pPr>
            <a:r>
              <a:rPr lang="es-CO" dirty="0"/>
              <a:t>Por ejemplo, si Alice quiere asegurarse de que solo Bob pueda verificar la integridad de su archivo, Alice puede combinar el archivo con una clave secreta antes de calcular el hash. De esta manera, solo alguien con la clave puede verificar adecuadamente la integridad del archivo.</a:t>
            </a:r>
          </a:p>
          <a:p>
            <a:endParaRPr lang="es-CO" dirty="0"/>
          </a:p>
        </p:txBody>
      </p:sp>
      <p:pic>
        <p:nvPicPr>
          <p:cNvPr id="5" name="Marcador de contenido 4">
            <a:extLst>
              <a:ext uri="{FF2B5EF4-FFF2-40B4-BE49-F238E27FC236}">
                <a16:creationId xmlns:a16="http://schemas.microsoft.com/office/drawing/2014/main" id="{01EBDA8E-6361-A2CA-09A8-DC9EA98D00D1}"/>
              </a:ext>
            </a:extLst>
          </p:cNvPr>
          <p:cNvPicPr>
            <a:picLocks noGrp="1" noChangeAspect="1"/>
          </p:cNvPicPr>
          <p:nvPr>
            <p:ph sz="half" idx="2"/>
          </p:nvPr>
        </p:nvPicPr>
        <p:blipFill>
          <a:blip r:embed="rId2"/>
          <a:stretch>
            <a:fillRect/>
          </a:stretch>
        </p:blipFill>
        <p:spPr>
          <a:xfrm>
            <a:off x="6760210" y="1550194"/>
            <a:ext cx="1079500" cy="2451100"/>
          </a:xfrm>
          <a:prstGeom prst="rect">
            <a:avLst/>
          </a:prstGeom>
        </p:spPr>
      </p:pic>
      <p:pic>
        <p:nvPicPr>
          <p:cNvPr id="7" name="Imagen 6">
            <a:extLst>
              <a:ext uri="{FF2B5EF4-FFF2-40B4-BE49-F238E27FC236}">
                <a16:creationId xmlns:a16="http://schemas.microsoft.com/office/drawing/2014/main" id="{9EABBDD2-8CD1-AD4B-F452-63198B760252}"/>
              </a:ext>
            </a:extLst>
          </p:cNvPr>
          <p:cNvPicPr>
            <a:picLocks noChangeAspect="1"/>
          </p:cNvPicPr>
          <p:nvPr/>
        </p:nvPicPr>
        <p:blipFill>
          <a:blip r:embed="rId3"/>
          <a:stretch>
            <a:fillRect/>
          </a:stretch>
        </p:blipFill>
        <p:spPr>
          <a:xfrm>
            <a:off x="6760210" y="4001294"/>
            <a:ext cx="3327400" cy="2692400"/>
          </a:xfrm>
          <a:prstGeom prst="rect">
            <a:avLst/>
          </a:prstGeom>
        </p:spPr>
      </p:pic>
      <p:pic>
        <p:nvPicPr>
          <p:cNvPr id="6" name="Imagen 5">
            <a:extLst>
              <a:ext uri="{FF2B5EF4-FFF2-40B4-BE49-F238E27FC236}">
                <a16:creationId xmlns:a16="http://schemas.microsoft.com/office/drawing/2014/main" id="{E0F134B3-78F4-0F28-0CA3-BD5EDB4ED780}"/>
              </a:ext>
            </a:extLst>
          </p:cNvPr>
          <p:cNvPicPr>
            <a:picLocks noChangeAspect="1"/>
          </p:cNvPicPr>
          <p:nvPr/>
        </p:nvPicPr>
        <p:blipFill>
          <a:blip r:embed="rId4"/>
          <a:srcRect r="13595"/>
          <a:stretch>
            <a:fillRect/>
          </a:stretch>
        </p:blipFill>
        <p:spPr>
          <a:xfrm>
            <a:off x="9124901" y="1550194"/>
            <a:ext cx="943708" cy="3124200"/>
          </a:xfrm>
          <a:prstGeom prst="rect">
            <a:avLst/>
          </a:prstGeom>
        </p:spPr>
      </p:pic>
    </p:spTree>
    <p:extLst>
      <p:ext uri="{BB962C8B-B14F-4D97-AF65-F5344CB8AC3E}">
        <p14:creationId xmlns:p14="http://schemas.microsoft.com/office/powerpoint/2010/main" val="119318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CC2AFA7-F64E-0946-A482-17EB2DA7264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HASH</a:t>
            </a:r>
          </a:p>
        </p:txBody>
      </p:sp>
      <p:pic>
        <p:nvPicPr>
          <p:cNvPr id="4" name="Elementos multimedia en línea 3" descr="Qué es un HASH en Informática y Criptografía e + [Ejemplo con PYTHON🐍] 🔐">
            <a:hlinkClick r:id="" action="ppaction://media"/>
            <a:extLst>
              <a:ext uri="{FF2B5EF4-FFF2-40B4-BE49-F238E27FC236}">
                <a16:creationId xmlns:a16="http://schemas.microsoft.com/office/drawing/2014/main" id="{6593D1C4-7A43-0D12-C994-D33BD40F2A9F}"/>
              </a:ext>
            </a:extLst>
          </p:cNvPr>
          <p:cNvPicPr>
            <a:picLocks noGrp="1" noRot="1" noChangeAspect="1"/>
          </p:cNvPicPr>
          <p:nvPr>
            <p:ph idx="1"/>
            <a:videoFile r:link="rId1"/>
          </p:nvPr>
        </p:nvPicPr>
        <p:blipFill>
          <a:blip r:embed="rId3"/>
          <a:stretch>
            <a:fillRect/>
          </a:stretch>
        </p:blipFill>
        <p:spPr>
          <a:xfrm>
            <a:off x="2207328" y="1675227"/>
            <a:ext cx="7777343" cy="4394199"/>
          </a:xfrm>
          <a:prstGeom prst="rect">
            <a:avLst/>
          </a:prstGeom>
        </p:spPr>
      </p:pic>
    </p:spTree>
    <p:extLst>
      <p:ext uri="{BB962C8B-B14F-4D97-AF65-F5344CB8AC3E}">
        <p14:creationId xmlns:p14="http://schemas.microsoft.com/office/powerpoint/2010/main" val="30895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D35BE-A117-E091-93BD-8D766F7027F8}"/>
              </a:ext>
            </a:extLst>
          </p:cNvPr>
          <p:cNvSpPr>
            <a:spLocks noGrp="1"/>
          </p:cNvSpPr>
          <p:nvPr>
            <p:ph type="title"/>
          </p:nvPr>
        </p:nvSpPr>
        <p:spPr/>
        <p:txBody>
          <a:bodyPr/>
          <a:lstStyle/>
          <a:p>
            <a:r>
              <a:rPr lang="es-CO" dirty="0"/>
              <a:t>Criptografía asimétrica</a:t>
            </a:r>
          </a:p>
        </p:txBody>
      </p:sp>
      <p:sp>
        <p:nvSpPr>
          <p:cNvPr id="3" name="Marcador de texto 2">
            <a:extLst>
              <a:ext uri="{FF2B5EF4-FFF2-40B4-BE49-F238E27FC236}">
                <a16:creationId xmlns:a16="http://schemas.microsoft.com/office/drawing/2014/main" id="{CA6ED4C3-EE9C-5819-56D4-58DC3702D08C}"/>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3822258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FA963CC-8EA3-28A3-64D6-9AD3380D03A7}"/>
              </a:ext>
            </a:extLst>
          </p:cNvPr>
          <p:cNvSpPr>
            <a:spLocks noGrp="1"/>
          </p:cNvSpPr>
          <p:nvPr>
            <p:ph type="title"/>
          </p:nvPr>
        </p:nvSpPr>
        <p:spPr/>
        <p:txBody>
          <a:bodyPr>
            <a:normAutofit fontScale="90000"/>
          </a:bodyPr>
          <a:lstStyle/>
          <a:p>
            <a:r>
              <a:rPr lang="es-CO" dirty="0"/>
              <a:t>¿Cómo se abordan los problemas de intercambio de llaves en criptografía moderna?</a:t>
            </a:r>
          </a:p>
        </p:txBody>
      </p:sp>
      <p:sp>
        <p:nvSpPr>
          <p:cNvPr id="6" name="Marcador de contenido 5">
            <a:extLst>
              <a:ext uri="{FF2B5EF4-FFF2-40B4-BE49-F238E27FC236}">
                <a16:creationId xmlns:a16="http://schemas.microsoft.com/office/drawing/2014/main" id="{3597ECC8-0BA3-A34A-FCD7-BC09F56ED65F}"/>
              </a:ext>
            </a:extLst>
          </p:cNvPr>
          <p:cNvSpPr>
            <a:spLocks noGrp="1"/>
          </p:cNvSpPr>
          <p:nvPr>
            <p:ph idx="1"/>
          </p:nvPr>
        </p:nvSpPr>
        <p:spPr/>
        <p:txBody>
          <a:bodyPr/>
          <a:lstStyle/>
          <a:p>
            <a:pPr marL="0" indent="0">
              <a:buNone/>
            </a:pPr>
            <a:r>
              <a:rPr lang="es-CO" dirty="0"/>
              <a:t>La criptografía ha evolucionado enormemente a lo largo de los años, pero uno de sus desafíos constantes es el intercambio seguro de llaves. Aunque tengamos el cifrado más avanzado, compartir las llaves a través de un canal que no sea seguro representa un riesgo importante. Históricamente, este ha sido uno de los problemas más difíciles de resolver. Afortunadamente, la teoría moderna nos brinda soluciones efectivas para enfrentar este dilema.</a:t>
            </a:r>
          </a:p>
          <a:p>
            <a:pPr marL="0" indent="0">
              <a:buNone/>
            </a:pPr>
            <a:endParaRPr lang="es-CO" dirty="0"/>
          </a:p>
        </p:txBody>
      </p:sp>
    </p:spTree>
    <p:extLst>
      <p:ext uri="{BB962C8B-B14F-4D97-AF65-F5344CB8AC3E}">
        <p14:creationId xmlns:p14="http://schemas.microsoft.com/office/powerpoint/2010/main" val="3164304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153B2-07F9-8087-F6D0-43012A55632A}"/>
              </a:ext>
            </a:extLst>
          </p:cNvPr>
          <p:cNvSpPr>
            <a:spLocks noGrp="1"/>
          </p:cNvSpPr>
          <p:nvPr>
            <p:ph type="title"/>
          </p:nvPr>
        </p:nvSpPr>
        <p:spPr/>
        <p:txBody>
          <a:bodyPr>
            <a:normAutofit/>
          </a:bodyPr>
          <a:lstStyle/>
          <a:p>
            <a:r>
              <a:rPr lang="es-CO" b="1" dirty="0"/>
              <a:t>¿Cómo se resolvía el intercambio de llaves en el pasado?</a:t>
            </a:r>
            <a:endParaRPr lang="es-CO" dirty="0"/>
          </a:p>
        </p:txBody>
      </p:sp>
      <p:sp>
        <p:nvSpPr>
          <p:cNvPr id="3" name="Marcador de contenido 2">
            <a:extLst>
              <a:ext uri="{FF2B5EF4-FFF2-40B4-BE49-F238E27FC236}">
                <a16:creationId xmlns:a16="http://schemas.microsoft.com/office/drawing/2014/main" id="{81956659-EADB-EB67-12A5-BB7E9154014A}"/>
              </a:ext>
            </a:extLst>
          </p:cNvPr>
          <p:cNvSpPr>
            <a:spLocks noGrp="1"/>
          </p:cNvSpPr>
          <p:nvPr>
            <p:ph idx="1"/>
          </p:nvPr>
        </p:nvSpPr>
        <p:spPr/>
        <p:txBody>
          <a:bodyPr/>
          <a:lstStyle/>
          <a:p>
            <a:pPr marL="0" indent="0">
              <a:buNone/>
            </a:pPr>
            <a:r>
              <a:rPr lang="es-CO" dirty="0"/>
              <a:t>En la Segunda Guerra Mundial, por ejemplo, los nazis utilizaron la máquina Enigma para cifrar mensajes. Aunque implementar la máquina era una táctica efectiva, requería un procedimiento complejo para configurar sus rotores con específicos ajustes diarios. Esta tarea se llevaba a cabo distribuyendo libretas con instrucciones detalladas. A pesar de ser ingeniosa, esta solución no era la más segura y estaba sujeta a múltiples vulnerabilidades.</a:t>
            </a:r>
          </a:p>
        </p:txBody>
      </p:sp>
    </p:spTree>
    <p:extLst>
      <p:ext uri="{BB962C8B-B14F-4D97-AF65-F5344CB8AC3E}">
        <p14:creationId xmlns:p14="http://schemas.microsoft.com/office/powerpoint/2010/main" val="33484047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12DF2-15FB-B798-AE3C-B2D86D7F3152}"/>
              </a:ext>
            </a:extLst>
          </p:cNvPr>
          <p:cNvSpPr>
            <a:spLocks noGrp="1"/>
          </p:cNvSpPr>
          <p:nvPr>
            <p:ph type="title"/>
          </p:nvPr>
        </p:nvSpPr>
        <p:spPr/>
        <p:txBody>
          <a:bodyPr>
            <a:normAutofit/>
          </a:bodyPr>
          <a:lstStyle/>
          <a:p>
            <a:r>
              <a:rPr lang="es-CO" b="1" dirty="0"/>
              <a:t>¿Qué papel juega la teoría de grupos y la aritmética modular?</a:t>
            </a:r>
            <a:endParaRPr lang="es-CO" dirty="0"/>
          </a:p>
        </p:txBody>
      </p:sp>
      <p:sp>
        <p:nvSpPr>
          <p:cNvPr id="3" name="Marcador de contenido 2">
            <a:extLst>
              <a:ext uri="{FF2B5EF4-FFF2-40B4-BE49-F238E27FC236}">
                <a16:creationId xmlns:a16="http://schemas.microsoft.com/office/drawing/2014/main" id="{A512B636-CC1F-5C3B-7C0F-2E1A94801ECC}"/>
              </a:ext>
            </a:extLst>
          </p:cNvPr>
          <p:cNvSpPr>
            <a:spLocks noGrp="1"/>
          </p:cNvSpPr>
          <p:nvPr>
            <p:ph idx="1"/>
          </p:nvPr>
        </p:nvSpPr>
        <p:spPr/>
        <p:txBody>
          <a:bodyPr/>
          <a:lstStyle/>
          <a:p>
            <a:pPr marL="0" indent="0">
              <a:buNone/>
            </a:pPr>
            <a:r>
              <a:rPr lang="es-CO" dirty="0"/>
              <a:t>Teorías matemáticas como la teoría de grupos y la aritmética modular son bases cruciales para el intercambio seguro de llaves hoy en día. Un concepto esencial es el uso del módulo en operaciones aritméticas, creando cajas de información que no son fáciles de predecir. No obstante, el principal reto ha sido superar la predictibilidad de los resultados en la aritmética modular tradicional, que sigue patrones determinables.</a:t>
            </a:r>
          </a:p>
        </p:txBody>
      </p:sp>
    </p:spTree>
    <p:extLst>
      <p:ext uri="{BB962C8B-B14F-4D97-AF65-F5344CB8AC3E}">
        <p14:creationId xmlns:p14="http://schemas.microsoft.com/office/powerpoint/2010/main" val="12593590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AB971-5FF3-9FE1-6166-5917505A9519}"/>
              </a:ext>
            </a:extLst>
          </p:cNvPr>
          <p:cNvSpPr>
            <a:spLocks noGrp="1"/>
          </p:cNvSpPr>
          <p:nvPr>
            <p:ph type="title"/>
          </p:nvPr>
        </p:nvSpPr>
        <p:spPr/>
        <p:txBody>
          <a:bodyPr>
            <a:normAutofit/>
          </a:bodyPr>
          <a:lstStyle/>
          <a:p>
            <a:r>
              <a:rPr lang="es-CO" b="1" dirty="0"/>
              <a:t>¿Qué es el logaritmo discreto y por qué es importante?</a:t>
            </a:r>
            <a:endParaRPr lang="es-CO" dirty="0"/>
          </a:p>
        </p:txBody>
      </p:sp>
      <p:sp>
        <p:nvSpPr>
          <p:cNvPr id="3" name="Marcador de contenido 2">
            <a:extLst>
              <a:ext uri="{FF2B5EF4-FFF2-40B4-BE49-F238E27FC236}">
                <a16:creationId xmlns:a16="http://schemas.microsoft.com/office/drawing/2014/main" id="{FA5B36A2-8B9A-CF5E-8A6D-9DB850D2DD80}"/>
              </a:ext>
            </a:extLst>
          </p:cNvPr>
          <p:cNvSpPr>
            <a:spLocks noGrp="1"/>
          </p:cNvSpPr>
          <p:nvPr>
            <p:ph idx="1"/>
          </p:nvPr>
        </p:nvSpPr>
        <p:spPr>
          <a:xfrm>
            <a:off x="838200" y="1825625"/>
            <a:ext cx="7333343" cy="4351338"/>
          </a:xfrm>
        </p:spPr>
        <p:txBody>
          <a:bodyPr>
            <a:normAutofit fontScale="77500" lnSpcReduction="20000"/>
          </a:bodyPr>
          <a:lstStyle/>
          <a:p>
            <a:r>
              <a:rPr lang="es-CO" dirty="0"/>
              <a:t>El problema del logaritmo discreto surge como una solución para encapsular valores de manera impredecible. Mientras que elevar un número en aritmética modular es sencillo, la operación inversa —encontrar el logaritmo— es sumamente compleja. Esta dificultad se debe a la falta de un patrón predecible en las secuencias generadas.</a:t>
            </a:r>
          </a:p>
          <a:p>
            <a:r>
              <a:rPr lang="es-CO" dirty="0"/>
              <a:t>Por ejemplo, si elevas tres a diferentes potencias en un sistema modular de siete, los resultados son difíciles de predecir:</a:t>
            </a:r>
          </a:p>
          <a:p>
            <a:pPr lvl="1"/>
            <a:r>
              <a:rPr lang="es-CO" dirty="0"/>
              <a:t>X = 1 ⟶ 3^1 ≡ 3 mod 7</a:t>
            </a:r>
          </a:p>
          <a:p>
            <a:pPr lvl="1"/>
            <a:r>
              <a:rPr lang="es-CO" dirty="0"/>
              <a:t>X = 4 ⟶ 3^4 ≡ 81 mod 7 ⟶ 3</a:t>
            </a:r>
          </a:p>
          <a:p>
            <a:r>
              <a:rPr lang="es-CO" dirty="0"/>
              <a:t>Como demuestra el ejemplo, esta secuencia no sigue un orden lógico aparente, complicando resolver el problema de encontrar el exponente original (X) únicamente con el resultado.</a:t>
            </a:r>
          </a:p>
          <a:p>
            <a:endParaRPr lang="es-CO" dirty="0"/>
          </a:p>
        </p:txBody>
      </p:sp>
      <p:pic>
        <p:nvPicPr>
          <p:cNvPr id="6" name="Imagen 5">
            <a:extLst>
              <a:ext uri="{FF2B5EF4-FFF2-40B4-BE49-F238E27FC236}">
                <a16:creationId xmlns:a16="http://schemas.microsoft.com/office/drawing/2014/main" id="{BCB1FC41-0D67-027F-D3B0-02C3608B0318}"/>
              </a:ext>
            </a:extLst>
          </p:cNvPr>
          <p:cNvPicPr>
            <a:picLocks noChangeAspect="1"/>
          </p:cNvPicPr>
          <p:nvPr/>
        </p:nvPicPr>
        <p:blipFill>
          <a:blip r:embed="rId2"/>
          <a:stretch>
            <a:fillRect/>
          </a:stretch>
        </p:blipFill>
        <p:spPr>
          <a:xfrm>
            <a:off x="8292193" y="3194957"/>
            <a:ext cx="3619500" cy="1397000"/>
          </a:xfrm>
          <a:prstGeom prst="rect">
            <a:avLst/>
          </a:prstGeom>
        </p:spPr>
      </p:pic>
    </p:spTree>
    <p:extLst>
      <p:ext uri="{BB962C8B-B14F-4D97-AF65-F5344CB8AC3E}">
        <p14:creationId xmlns:p14="http://schemas.microsoft.com/office/powerpoint/2010/main" val="40935773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15DFAD-D36A-C285-2EA9-9D7911ECEB3A}"/>
              </a:ext>
            </a:extLst>
          </p:cNvPr>
          <p:cNvSpPr>
            <a:spLocks noGrp="1"/>
          </p:cNvSpPr>
          <p:nvPr>
            <p:ph type="title"/>
          </p:nvPr>
        </p:nvSpPr>
        <p:spPr/>
        <p:txBody>
          <a:bodyPr>
            <a:normAutofit/>
          </a:bodyPr>
          <a:lstStyle/>
          <a:p>
            <a:r>
              <a:rPr lang="es-CO" b="1" dirty="0"/>
              <a:t>¿Cómo contribuyen estos conceptos al intercambio seguro de llaves?</a:t>
            </a:r>
            <a:endParaRPr lang="es-CO" dirty="0"/>
          </a:p>
        </p:txBody>
      </p:sp>
      <p:sp>
        <p:nvSpPr>
          <p:cNvPr id="3" name="Marcador de contenido 2">
            <a:extLst>
              <a:ext uri="{FF2B5EF4-FFF2-40B4-BE49-F238E27FC236}">
                <a16:creationId xmlns:a16="http://schemas.microsoft.com/office/drawing/2014/main" id="{D3BBE6E7-AB5A-46C3-BDE6-3DC2CD887438}"/>
              </a:ext>
            </a:extLst>
          </p:cNvPr>
          <p:cNvSpPr>
            <a:spLocks noGrp="1"/>
          </p:cNvSpPr>
          <p:nvPr>
            <p:ph idx="1"/>
          </p:nvPr>
        </p:nvSpPr>
        <p:spPr/>
        <p:txBody>
          <a:bodyPr>
            <a:normAutofit fontScale="92500" lnSpcReduction="20000"/>
          </a:bodyPr>
          <a:lstStyle/>
          <a:p>
            <a:r>
              <a:rPr lang="es-CO" dirty="0"/>
              <a:t>Las características del logaritmo discreto se aprovechan en algoritmos criptográficos modernos que facilitan el intercambio de información confidencial sin necesidad de revelar la llave públicamente. Este tipo de problemas matemáticos aseguran que, si bien una operación se puede realizar fácilmente en un sentido, es extraordinariamente difícil revertirla sin conocimientos específicos.</a:t>
            </a:r>
          </a:p>
          <a:p>
            <a:r>
              <a:rPr lang="es-CO" dirty="0"/>
              <a:t>Esto es especialmente relevante para los algoritmos asimétricos, que permiten el intercambio seguro de llaves. Utilizados en algoritmos como el </a:t>
            </a:r>
            <a:r>
              <a:rPr lang="es-CO" dirty="0" err="1"/>
              <a:t>Advanced</a:t>
            </a:r>
            <a:r>
              <a:rPr lang="es-CO" dirty="0"/>
              <a:t> </a:t>
            </a:r>
            <a:r>
              <a:rPr lang="es-CO" dirty="0" err="1"/>
              <a:t>Encryption</a:t>
            </a:r>
            <a:r>
              <a:rPr lang="es-CO" dirty="0"/>
              <a:t> Standard (AES), estos métodos garantizan que la información pueda ser cifrada de forma segura después de que las llaves se hayan compartido de manera eficaz.</a:t>
            </a:r>
          </a:p>
          <a:p>
            <a:br>
              <a:rPr lang="es-CO" dirty="0"/>
            </a:br>
            <a:endParaRPr lang="es-CO" dirty="0"/>
          </a:p>
        </p:txBody>
      </p:sp>
    </p:spTree>
    <p:extLst>
      <p:ext uri="{BB962C8B-B14F-4D97-AF65-F5344CB8AC3E}">
        <p14:creationId xmlns:p14="http://schemas.microsoft.com/office/powerpoint/2010/main" val="38853943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38E5BD-8B28-B5E5-36EB-12F1346FE433}"/>
              </a:ext>
            </a:extLst>
          </p:cNvPr>
          <p:cNvSpPr>
            <a:spLocks noGrp="1"/>
          </p:cNvSpPr>
          <p:nvPr>
            <p:ph type="title"/>
          </p:nvPr>
        </p:nvSpPr>
        <p:spPr/>
        <p:txBody>
          <a:bodyPr/>
          <a:lstStyle/>
          <a:p>
            <a:r>
              <a:rPr lang="es-CO" dirty="0"/>
              <a:t>Cifrado Simétrico</a:t>
            </a:r>
          </a:p>
        </p:txBody>
      </p:sp>
      <p:pic>
        <p:nvPicPr>
          <p:cNvPr id="4" name="Elementos multimedia en línea 3" descr="Criptografía SIMÉTRICA: Definición y Características ➤[CIFRADO de Datos] 🔑 Tipos de Criptografía 🔒">
            <a:hlinkClick r:id="" action="ppaction://media"/>
            <a:extLst>
              <a:ext uri="{FF2B5EF4-FFF2-40B4-BE49-F238E27FC236}">
                <a16:creationId xmlns:a16="http://schemas.microsoft.com/office/drawing/2014/main" id="{771B9D64-EFD9-4EF7-2895-D588943BD492}"/>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40439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4" name="Oval 13">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3F3D5F7-4F49-13D2-99C7-5FC01B46F719}"/>
              </a:ext>
            </a:extLst>
          </p:cNvPr>
          <p:cNvSpPr>
            <a:spLocks noGrp="1"/>
          </p:cNvSpPr>
          <p:nvPr>
            <p:ph type="title"/>
          </p:nvPr>
        </p:nvSpPr>
        <p:spPr>
          <a:xfrm>
            <a:off x="3581400" y="965580"/>
            <a:ext cx="5204489" cy="3160593"/>
          </a:xfrm>
        </p:spPr>
        <p:txBody>
          <a:bodyPr vert="horz" lIns="91440" tIns="45720" rIns="91440" bIns="45720" rtlCol="0" anchor="b">
            <a:normAutofit/>
          </a:bodyPr>
          <a:lstStyle/>
          <a:p>
            <a:pPr algn="ctr"/>
            <a:r>
              <a:rPr lang="en-US" sz="5400" kern="1200">
                <a:solidFill>
                  <a:schemeClr val="bg1"/>
                </a:solidFill>
                <a:latin typeface="+mj-lt"/>
                <a:ea typeface="+mj-ea"/>
                <a:cs typeface="+mj-cs"/>
              </a:rPr>
              <a:t>Diferencias entre esteganografía y criptografía</a:t>
            </a:r>
          </a:p>
        </p:txBody>
      </p:sp>
      <p:sp>
        <p:nvSpPr>
          <p:cNvPr id="3" name="Marcador de texto 2">
            <a:extLst>
              <a:ext uri="{FF2B5EF4-FFF2-40B4-BE49-F238E27FC236}">
                <a16:creationId xmlns:a16="http://schemas.microsoft.com/office/drawing/2014/main" id="{CD40AAA9-91BF-A76A-85F9-2BFB6128A0E8}"/>
              </a:ext>
            </a:extLst>
          </p:cNvPr>
          <p:cNvSpPr>
            <a:spLocks noGrp="1"/>
          </p:cNvSpPr>
          <p:nvPr>
            <p:ph type="body" idx="1"/>
          </p:nvPr>
        </p:nvSpPr>
        <p:spPr>
          <a:xfrm>
            <a:off x="3820817" y="4409960"/>
            <a:ext cx="4508641" cy="1116414"/>
          </a:xfrm>
        </p:spPr>
        <p:txBody>
          <a:bodyPr vert="horz" lIns="91440" tIns="45720" rIns="91440" bIns="45720" rtlCol="0">
            <a:normAutofit/>
          </a:bodyPr>
          <a:lstStyle/>
          <a:p>
            <a:pPr algn="ctr"/>
            <a:endParaRPr lang="en-US" sz="2000" kern="1200">
              <a:solidFill>
                <a:schemeClr val="bg1"/>
              </a:solidFill>
              <a:latin typeface="+mn-lt"/>
              <a:ea typeface="+mn-ea"/>
              <a:cs typeface="+mn-cs"/>
            </a:endParaRPr>
          </a:p>
        </p:txBody>
      </p:sp>
      <p:sp>
        <p:nvSpPr>
          <p:cNvPr id="1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8"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24" name="Oval 23">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45120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8C209827-CB63-24ED-D272-2459C2C3BA92}"/>
              </a:ext>
            </a:extLst>
          </p:cNvPr>
          <p:cNvSpPr>
            <a:spLocks noGrp="1"/>
          </p:cNvSpPr>
          <p:nvPr>
            <p:ph type="title"/>
          </p:nvPr>
        </p:nvSpPr>
        <p:spPr>
          <a:xfrm>
            <a:off x="838200" y="669925"/>
            <a:ext cx="4508946" cy="1325563"/>
          </a:xfrm>
        </p:spPr>
        <p:txBody>
          <a:bodyPr anchor="b">
            <a:normAutofit/>
          </a:bodyPr>
          <a:lstStyle/>
          <a:p>
            <a:pPr algn="r"/>
            <a:r>
              <a:rPr lang="es-CO" sz="2800">
                <a:solidFill>
                  <a:schemeClr val="bg1"/>
                </a:solidFill>
              </a:rPr>
              <a:t>¿Qué es la ofuscación y cómo se diferencia de la criptografía?</a:t>
            </a:r>
          </a:p>
        </p:txBody>
      </p:sp>
      <p:cxnSp>
        <p:nvCxnSpPr>
          <p:cNvPr id="15"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343D7ED-D506-1D1E-A262-0A45AEE5678F}"/>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La ofuscación es una técnica intrigante relacionada con las ciencias criptográficas. A menudo causa confusión, ya que aunque parece similar a la criptografía en términos de esconder información, sus garantías de seguridad son diferentes. Mientras que la criptografía busca transformar la información en algo indescifrable mediante procesos matemáticos precisos, la ofuscación simplemente busca hacer la información menos comprensible sin necesariamente encriptarla. Imagina añadir sustituciones a un texto, haciendo su contenido menos claro. Así actúa la ofuscación: envolviendo la información en un contenedor para ocultar, pero no inalterar su contenido.</a:t>
            </a:r>
          </a:p>
        </p:txBody>
      </p:sp>
      <p:sp>
        <p:nvSpPr>
          <p:cNvPr id="16"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46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DAD4A248-8181-EC93-9080-3C6A738107CE}"/>
              </a:ext>
            </a:extLst>
          </p:cNvPr>
          <p:cNvSpPr>
            <a:spLocks noGrp="1"/>
          </p:cNvSpPr>
          <p:nvPr>
            <p:ph type="title"/>
          </p:nvPr>
        </p:nvSpPr>
        <p:spPr>
          <a:xfrm>
            <a:off x="838200" y="669925"/>
            <a:ext cx="4508946" cy="1325563"/>
          </a:xfrm>
        </p:spPr>
        <p:txBody>
          <a:bodyPr anchor="b">
            <a:normAutofit/>
          </a:bodyPr>
          <a:lstStyle/>
          <a:p>
            <a:pPr algn="r"/>
            <a:r>
              <a:rPr lang="es-CO" b="1">
                <a:solidFill>
                  <a:schemeClr val="bg1"/>
                </a:solidFill>
              </a:rPr>
              <a:t>¿Cómo funciona la esteganografía?</a:t>
            </a:r>
            <a:endParaRPr lang="es-CO">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666A31E4-2BA0-ADB6-1DF5-12C18286DF7F}"/>
              </a:ext>
            </a:extLst>
          </p:cNvPr>
          <p:cNvSpPr>
            <a:spLocks noGrp="1"/>
          </p:cNvSpPr>
          <p:nvPr>
            <p:ph idx="1"/>
          </p:nvPr>
        </p:nvSpPr>
        <p:spPr>
          <a:xfrm>
            <a:off x="1392667" y="2398957"/>
            <a:ext cx="9406666" cy="3526144"/>
          </a:xfrm>
        </p:spPr>
        <p:txBody>
          <a:bodyPr>
            <a:normAutofit/>
          </a:bodyPr>
          <a:lstStyle/>
          <a:p>
            <a:pPr marL="0" indent="0">
              <a:buNone/>
            </a:pPr>
            <a:r>
              <a:rPr lang="es-CO" sz="2000">
                <a:solidFill>
                  <a:schemeClr val="bg1"/>
                </a:solidFill>
              </a:rPr>
              <a:t>La esteganografía es una técnica específica de ofuscación. Consiste en utilizar contenedores de información para ocultar mensajes secretos sin recurrir a la encriptación. Un ejemplo práctico es esconder una nota dentro de un libro, donde la nota no está cifrada pero sí alojada de manera discreta. En términos digitales, esta técnica puede implicar la alteración sutil de imágenes para incluir mensajes escondidos, como se ilustra con dos imágenes donde una posee un mensaje secreto. Aunque ambas imágenes parecen idénticas a simple vista, la capacidad de distinguir la imagen portadora del secreto sin desvelar el contenido del mensaje en sí es la esencia de la esteganografía.</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9744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TotalTime>
  <Words>5310</Words>
  <Application>Microsoft Macintosh PowerPoint</Application>
  <PresentationFormat>Panorámica</PresentationFormat>
  <Paragraphs>207</Paragraphs>
  <Slides>68</Slides>
  <Notes>0</Notes>
  <HiddenSlides>0</HiddenSlides>
  <MMClips>6</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68</vt:i4>
      </vt:variant>
    </vt:vector>
  </HeadingPairs>
  <TitlesOfParts>
    <vt:vector size="73" baseType="lpstr">
      <vt:lpstr>Aptos</vt:lpstr>
      <vt:lpstr>Aptos Display</vt:lpstr>
      <vt:lpstr>Arial</vt:lpstr>
      <vt:lpstr>Calibri</vt:lpstr>
      <vt:lpstr>Tema de Office</vt:lpstr>
      <vt:lpstr>Herramientas y Aplicaciones: Criptografía, Hash, Esteganografía</vt:lpstr>
      <vt:lpstr>Fundamentos de criptografía y criptosistemas seguros</vt:lpstr>
      <vt:lpstr>¿Qué es la criptografía?</vt:lpstr>
      <vt:lpstr>¿Cuáles son las características fundamentales de la criptografía?</vt:lpstr>
      <vt:lpstr>¿Cómo funcionan las primitivas criptográficas?</vt:lpstr>
      <vt:lpstr>¿Qué son los criptosistemas?</vt:lpstr>
      <vt:lpstr>Diferencias entre esteganografía y criptografía</vt:lpstr>
      <vt:lpstr>¿Qué es la ofuscación y cómo se diferencia de la criptografía?</vt:lpstr>
      <vt:lpstr>¿Cómo funciona la esteganografía?</vt:lpstr>
      <vt:lpstr>Diferencias clave con la criptografía</vt:lpstr>
      <vt:lpstr>Vulnerabilidades potenciales y dependencias en la seguridad</vt:lpstr>
      <vt:lpstr>Algoritmos de criptografía clásica: César y Vigenere</vt:lpstr>
      <vt:lpstr>¿Cómo funciona la criptografía clásica?</vt:lpstr>
      <vt:lpstr>¿Qué son los algoritmos clásicos de criptografía?</vt:lpstr>
      <vt:lpstr>Algoritmos de sustitución: ¿cómo funcionan?</vt:lpstr>
      <vt:lpstr>¿Qué es el cifrado de Vigenère?</vt:lpstr>
      <vt:lpstr>¿Cuál es la diferencia entre técnicas de sustitución y transposición?</vt:lpstr>
      <vt:lpstr>¿Qué propiedades son esenciales en la criptografía?</vt:lpstr>
      <vt:lpstr>¿Cuál es el impacto de la criptografía clásica en el presente?</vt:lpstr>
      <vt:lpstr>One-Time pad</vt:lpstr>
      <vt:lpstr>Generación de aleatoriedad en Criptografía</vt:lpstr>
      <vt:lpstr>¿Qué es la aleatoriedad en criptografía?</vt:lpstr>
      <vt:lpstr>¿De dónde proviene la aleatoriedad?</vt:lpstr>
      <vt:lpstr>Generadores de números aleatorios</vt:lpstr>
      <vt:lpstr>Generadores de números pseudoaleatorios</vt:lpstr>
      <vt:lpstr>¿Cómo funciona el modelo operacional de los generadores de números aleatorios?</vt:lpstr>
      <vt:lpstr>Recomendaciones prácticas</vt:lpstr>
      <vt:lpstr>Modelos de ataque y criptoanálisis en seguridad de cifrado</vt:lpstr>
      <vt:lpstr>¿Qué es el principio de Kershkov?</vt:lpstr>
      <vt:lpstr>¿Por qué es importante el principio de Kershkov?</vt:lpstr>
      <vt:lpstr>¿Qué son los modelos de ataque?</vt:lpstr>
      <vt:lpstr>¿Cómo ayudan los modelos de ataque?</vt:lpstr>
      <vt:lpstr>Ejemplos de modelos de ataque</vt:lpstr>
      <vt:lpstr>Ejemplos de modelos de ataque</vt:lpstr>
      <vt:lpstr>Modelos más complejos</vt:lpstr>
      <vt:lpstr>Seguridad Criptográfica: Cifrado vs Seguridad Computacional</vt:lpstr>
      <vt:lpstr>¿Qué es la seguridad criptográfica?</vt:lpstr>
      <vt:lpstr>¿Cómo se relacionan la seguridad computacional e informática?</vt:lpstr>
      <vt:lpstr>¿Cómo se mide la seguridad computacional?</vt:lpstr>
      <vt:lpstr>¿Por qué es importante el tamaño de las llaves?</vt:lpstr>
      <vt:lpstr>Cifrado simétrico</vt:lpstr>
      <vt:lpstr>¿Qué es el cifrado simétrico en criptografía?</vt:lpstr>
      <vt:lpstr>Cómo funcionan los cifrados por bloques?</vt:lpstr>
      <vt:lpstr>¿Cómo funciona el cifrado por flujo?</vt:lpstr>
      <vt:lpstr>Importancia de la llave y el número único (nonce)</vt:lpstr>
      <vt:lpstr>Arquitecturas de flujo</vt:lpstr>
      <vt:lpstr>Criptografía simétrica</vt:lpstr>
      <vt:lpstr>Funcionamiento del estándar de cifrado avanzado AES</vt:lpstr>
      <vt:lpstr>¿Qué es el Advanced Encryption Standard (AES)?</vt:lpstr>
      <vt:lpstr>Presentación de PowerPoint</vt:lpstr>
      <vt:lpstr>¿Cómo funciona la máquina Enigma?</vt:lpstr>
      <vt:lpstr>¿Cuáles son los modos de operación de AES?</vt:lpstr>
      <vt:lpstr>¿Cómo se implementa internamente el AES?</vt:lpstr>
      <vt:lpstr>¿Qué ocurre en cada ronda de cifrado?</vt:lpstr>
      <vt:lpstr>¿Cómo se garantiza la seguridad del AES?</vt:lpstr>
      <vt:lpstr>Funciones Hash y su importancia en Criptografia</vt:lpstr>
      <vt:lpstr>¿Qué es realmente un hash en criptografía?</vt:lpstr>
      <vt:lpstr>¿Cómo funcionan las funciones de hashing?</vt:lpstr>
      <vt:lpstr>¿Por qué son importantes los hashes en criptografía?</vt:lpstr>
      <vt:lpstr>¿Existen variantes de las funciones de hash?</vt:lpstr>
      <vt:lpstr>HASH</vt:lpstr>
      <vt:lpstr>Criptografía asimétrica</vt:lpstr>
      <vt:lpstr>¿Cómo se abordan los problemas de intercambio de llaves en criptografía moderna?</vt:lpstr>
      <vt:lpstr>¿Cómo se resolvía el intercambio de llaves en el pasado?</vt:lpstr>
      <vt:lpstr>¿Qué papel juega la teoría de grupos y la aritmética modular?</vt:lpstr>
      <vt:lpstr>¿Qué es el logaritmo discreto y por qué es importante?</vt:lpstr>
      <vt:lpstr>¿Cómo contribuyen estos conceptos al intercambio seguro de llaves?</vt:lpstr>
      <vt:lpstr>Cifrado Simétrico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ANDRES MAURICIO SALAMANCA ARIAS</dc:creator>
  <cp:lastModifiedBy>ANDRES MAURICIO SALAMANCA ARIAS</cp:lastModifiedBy>
  <cp:revision>2</cp:revision>
  <dcterms:created xsi:type="dcterms:W3CDTF">2025-08-16T02:44:16Z</dcterms:created>
  <dcterms:modified xsi:type="dcterms:W3CDTF">2025-08-23T03:32:14Z</dcterms:modified>
</cp:coreProperties>
</file>